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8" r:id="rId3"/>
    <p:sldId id="257" r:id="rId4"/>
    <p:sldId id="259" r:id="rId5"/>
    <p:sldId id="264" r:id="rId6"/>
    <p:sldId id="260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16F15DA-FC6B-4F8C-BEAA-B2DDABB88AAD}">
          <p14:sldIdLst>
            <p14:sldId id="258"/>
            <p14:sldId id="257"/>
            <p14:sldId id="259"/>
            <p14:sldId id="264"/>
            <p14:sldId id="260"/>
            <p14:sldId id="263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BE10A-777D-4503-8AF5-600BFB8A3741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66C8A-AC19-4083-8631-37AA02AFCB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3797" indent="-270691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2764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5869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8975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82081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5186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8292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8pPr>
            <a:lvl9pPr marL="3681397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06D093-B108-403F-BEC4-BE16C0C49434}" type="slidenum">
              <a:rPr lang="de-DE" sz="1200">
                <a:solidFill>
                  <a:prstClr val="black"/>
                </a:solidFill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3797" indent="-270691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2764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5869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8975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82081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5186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8292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8pPr>
            <a:lvl9pPr marL="3681397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06D093-B108-403F-BEC4-BE16C0C49434}" type="slidenum">
              <a:rPr lang="de-DE" sz="1200">
                <a:solidFill>
                  <a:prstClr val="black"/>
                </a:solidFill>
              </a:rPr>
              <a:pPr eaLnBrk="1" hangingPunct="1"/>
              <a:t>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3797" indent="-270691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2764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5869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8975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82081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5186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8292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8pPr>
            <a:lvl9pPr marL="3681397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06D093-B108-403F-BEC4-BE16C0C49434}" type="slidenum">
              <a:rPr lang="de-DE" sz="1200">
                <a:solidFill>
                  <a:prstClr val="black"/>
                </a:solidFill>
              </a:rPr>
              <a:pPr eaLnBrk="1" hangingPunct="1"/>
              <a:t>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3797" indent="-270691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2764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5869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8975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82081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5186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8292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8pPr>
            <a:lvl9pPr marL="3681397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06D093-B108-403F-BEC4-BE16C0C49434}" type="slidenum">
              <a:rPr lang="de-DE" sz="1200">
                <a:solidFill>
                  <a:prstClr val="black"/>
                </a:solidFill>
              </a:rPr>
              <a:pPr eaLnBrk="1" hangingPunct="1"/>
              <a:t>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3797" indent="-270691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2764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5869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8975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82081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5186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8292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8pPr>
            <a:lvl9pPr marL="3681397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06D093-B108-403F-BEC4-BE16C0C49434}" type="slidenum">
              <a:rPr lang="de-DE" sz="1200">
                <a:solidFill>
                  <a:prstClr val="black"/>
                </a:solidFill>
              </a:rPr>
              <a:pPr eaLnBrk="1" hangingPunct="1"/>
              <a:t>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3797" indent="-270691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2764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5869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8975" indent="-216553" defTabSz="914334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82081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5186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8292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8pPr>
            <a:lvl9pPr marL="3681397" indent="-216553" defTabSz="914334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06D093-B108-403F-BEC4-BE16C0C49434}" type="slidenum">
              <a:rPr lang="de-DE" sz="1200">
                <a:solidFill>
                  <a:prstClr val="black"/>
                </a:solidFill>
              </a:rPr>
              <a:pPr eaLnBrk="1" hangingPunct="1"/>
              <a:t>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200501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©"/>
              <a:defRPr/>
            </a:pPr>
            <a:r>
              <a:rPr lang="en-US" sz="700" smtClean="0">
                <a:solidFill>
                  <a:srgbClr val="000000"/>
                </a:solidFill>
              </a:rPr>
              <a:t> 2012 Eaton Corporation. All rights reserved</a:t>
            </a:r>
            <a:r>
              <a:rPr lang="en-US" sz="70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32004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</a:pPr>
            <a:endParaRPr lang="de-DE" sz="1600">
              <a:solidFill>
                <a:srgbClr val="000000"/>
              </a:solidFill>
            </a:endParaRPr>
          </a:p>
        </p:txBody>
      </p:sp>
      <p:pic>
        <p:nvPicPr>
          <p:cNvPr id="6" name="Picture 13" descr="Eaton - white 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0773231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6857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19812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7912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0865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b="18962"/>
          <a:stretch>
            <a:fillRect/>
          </a:stretch>
        </p:blipFill>
        <p:spPr bwMode="auto">
          <a:xfrm>
            <a:off x="1588" y="6149975"/>
            <a:ext cx="18002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oe_sc3_s_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386513"/>
            <a:ext cx="17748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5580063" y="6731000"/>
            <a:ext cx="173037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700" smtClean="0">
                <a:solidFill>
                  <a:srgbClr val="000000"/>
                </a:solidFill>
                <a:sym typeface="Arial" charset="0"/>
              </a:rPr>
              <a:t>2009 Eaton Corporation. All rights reserved.</a:t>
            </a:r>
            <a:endParaRPr lang="de-DE" sz="700" smtClean="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7" name="Picture 10" descr="Unbenannt-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0"/>
            <a:ext cx="8766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1550"/>
            <a:ext cx="6400800" cy="1752600"/>
          </a:xfrm>
        </p:spPr>
        <p:txBody>
          <a:bodyPr/>
          <a:lstStyle>
            <a:lvl1pPr marL="168275" indent="-142875">
              <a:spcBef>
                <a:spcPts val="400"/>
              </a:spcBef>
              <a:buClrTx/>
              <a:buSzTx/>
              <a:buFont typeface="Wingdings" pitchFamily="2" charset="2"/>
              <a:buChar char="§"/>
              <a:defRPr sz="1800" b="0">
                <a:solidFill>
                  <a:srgbClr val="0067C6"/>
                </a:solidFill>
              </a:defRPr>
            </a:lvl1pPr>
          </a:lstStyle>
          <a:p>
            <a:pPr lvl="0"/>
            <a:r>
              <a:rPr lang="de-DE" noProof="0" smtClean="0">
                <a:sym typeface="Arial" charset="0"/>
              </a:rPr>
              <a:t>Formatvorlage des Untertitelmasters durch Klicken bearbeiten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141663"/>
            <a:ext cx="7772400" cy="1470025"/>
          </a:xfrm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DE" noProof="0" smtClean="0">
                <a:sym typeface="Arial" charset="0"/>
              </a:rPr>
              <a:t>Titelmasterformat durch Klicken bearbeiten</a:t>
            </a:r>
          </a:p>
        </p:txBody>
      </p:sp>
      <p:sp>
        <p:nvSpPr>
          <p:cNvPr id="8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9836-76F9-409A-8A83-D41BE801CD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267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1038-9F42-4E6A-B19D-4815D18327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02.Jul.2009</a:t>
            </a:r>
          </a:p>
        </p:txBody>
      </p:sp>
    </p:spTree>
    <p:extLst>
      <p:ext uri="{BB962C8B-B14F-4D97-AF65-F5344CB8AC3E}">
        <p14:creationId xmlns:p14="http://schemas.microsoft.com/office/powerpoint/2010/main" val="11656306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5459-57CF-40C3-87A9-BE87B74D75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02.Jul.2009</a:t>
            </a:r>
          </a:p>
        </p:txBody>
      </p:sp>
    </p:spTree>
    <p:extLst>
      <p:ext uri="{BB962C8B-B14F-4D97-AF65-F5344CB8AC3E}">
        <p14:creationId xmlns:p14="http://schemas.microsoft.com/office/powerpoint/2010/main" val="32977746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9788" y="1196975"/>
            <a:ext cx="38846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76800" y="1196975"/>
            <a:ext cx="38862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B307-71E8-4C4E-860D-546D6DE8C5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02.Jul.2009</a:t>
            </a:r>
          </a:p>
        </p:txBody>
      </p:sp>
    </p:spTree>
    <p:extLst>
      <p:ext uri="{BB962C8B-B14F-4D97-AF65-F5344CB8AC3E}">
        <p14:creationId xmlns:p14="http://schemas.microsoft.com/office/powerpoint/2010/main" val="11293525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80FA0-0FFD-4B44-A186-612A74480E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02.Jul.2009</a:t>
            </a:r>
          </a:p>
        </p:txBody>
      </p:sp>
    </p:spTree>
    <p:extLst>
      <p:ext uri="{BB962C8B-B14F-4D97-AF65-F5344CB8AC3E}">
        <p14:creationId xmlns:p14="http://schemas.microsoft.com/office/powerpoint/2010/main" val="31867739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18CD3-1A8C-4E2A-A345-B08A3756B7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02.Jul.2009</a:t>
            </a:r>
          </a:p>
        </p:txBody>
      </p:sp>
    </p:spTree>
    <p:extLst>
      <p:ext uri="{BB962C8B-B14F-4D97-AF65-F5344CB8AC3E}">
        <p14:creationId xmlns:p14="http://schemas.microsoft.com/office/powerpoint/2010/main" val="6148324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33F14-398E-46E1-BE74-0204561D9E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02.Jul.2009</a:t>
            </a:r>
          </a:p>
        </p:txBody>
      </p:sp>
    </p:spTree>
    <p:extLst>
      <p:ext uri="{BB962C8B-B14F-4D97-AF65-F5344CB8AC3E}">
        <p14:creationId xmlns:p14="http://schemas.microsoft.com/office/powerpoint/2010/main" val="42394310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E35D7-57A9-4AD2-A2B5-D30CC01788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02.Jul.2009</a:t>
            </a:r>
          </a:p>
        </p:txBody>
      </p:sp>
    </p:spTree>
    <p:extLst>
      <p:ext uri="{BB962C8B-B14F-4D97-AF65-F5344CB8AC3E}">
        <p14:creationId xmlns:p14="http://schemas.microsoft.com/office/powerpoint/2010/main" val="24040833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1235"/>
      </p:ext>
    </p:extLst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7818-5D0E-4B09-BEAE-7CA53D67BE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02.Jul.2009</a:t>
            </a:r>
          </a:p>
        </p:txBody>
      </p:sp>
    </p:spTree>
    <p:extLst>
      <p:ext uri="{BB962C8B-B14F-4D97-AF65-F5344CB8AC3E}">
        <p14:creationId xmlns:p14="http://schemas.microsoft.com/office/powerpoint/2010/main" val="11293267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171A-6C2E-4AFE-91B6-FAB1CC790B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02.Jul.2009</a:t>
            </a:r>
          </a:p>
        </p:txBody>
      </p:sp>
    </p:spTree>
    <p:extLst>
      <p:ext uri="{BB962C8B-B14F-4D97-AF65-F5344CB8AC3E}">
        <p14:creationId xmlns:p14="http://schemas.microsoft.com/office/powerpoint/2010/main" val="2768226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1981200" cy="6381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791200" cy="63817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16C33-A488-46E8-B089-261A6BF78F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02.Jul.2009</a:t>
            </a:r>
          </a:p>
        </p:txBody>
      </p:sp>
    </p:spTree>
    <p:extLst>
      <p:ext uri="{BB962C8B-B14F-4D97-AF65-F5344CB8AC3E}">
        <p14:creationId xmlns:p14="http://schemas.microsoft.com/office/powerpoint/2010/main" val="9256141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924102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5938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6742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81606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797252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421125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074104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25B3B89-6B12-475A-AE0C-1AD7AF0E858F}" type="slidenum">
              <a:rPr lang="en-US" sz="900">
                <a:solidFill>
                  <a:srgbClr val="0C86F4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sz="900">
              <a:solidFill>
                <a:srgbClr val="0C86F4"/>
              </a:solidFill>
            </a:endParaRPr>
          </a:p>
        </p:txBody>
      </p:sp>
      <p:sp>
        <p:nvSpPr>
          <p:cNvPr id="1030" name="Text Box 36"/>
          <p:cNvSpPr txBox="1">
            <a:spLocks noChangeArrowheads="1"/>
          </p:cNvSpPr>
          <p:nvPr userDrawn="1"/>
        </p:nvSpPr>
        <p:spPr bwMode="auto">
          <a:xfrm>
            <a:off x="3657600" y="6538913"/>
            <a:ext cx="200501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©"/>
              <a:defRPr/>
            </a:pPr>
            <a:r>
              <a:rPr lang="en-US" sz="700" smtClean="0">
                <a:solidFill>
                  <a:srgbClr val="000000"/>
                </a:solidFill>
              </a:rPr>
              <a:t> 2012 Eaton Corporation. All rights reserved</a:t>
            </a:r>
            <a:r>
              <a:rPr lang="en-US" sz="700" smtClean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31" name="Picture 39" descr="Eaton - white 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"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6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196975"/>
            <a:ext cx="792321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605713" y="6477000"/>
            <a:ext cx="2555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362458-CFD1-437E-B23C-27B56303BC7C}" type="slidenum">
              <a:rPr lang="en-US"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ym typeface="Arial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346575" y="6524625"/>
            <a:ext cx="496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DD6094F-B604-4932-A917-25B1DA2E67A8}" type="slidenum">
              <a:rPr lang="en-US" sz="1200" b="1" smtClean="0"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sz="1200" b="1" smtClean="0">
              <a:cs typeface="Arial" charset="0"/>
            </a:endParaRPr>
          </a:p>
        </p:txBody>
      </p:sp>
      <p:pic>
        <p:nvPicPr>
          <p:cNvPr id="1030" name="Picture 6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b="18962"/>
          <a:stretch>
            <a:fillRect/>
          </a:stretch>
        </p:blipFill>
        <p:spPr bwMode="auto">
          <a:xfrm>
            <a:off x="1588" y="6149975"/>
            <a:ext cx="18002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moe_sc3_s_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386513"/>
            <a:ext cx="17748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8175" y="6731000"/>
            <a:ext cx="45878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50000"/>
              </a:spcBef>
              <a:defRPr sz="7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  <a:sym typeface="Arial" charset="0"/>
              </a:rPr>
              <a:t>02.Jul.2009</a:t>
            </a:r>
          </a:p>
        </p:txBody>
      </p:sp>
      <p:sp>
        <p:nvSpPr>
          <p:cNvPr id="1033" name="Rectangle 11"/>
          <p:cNvSpPr>
            <a:spLocks noChangeArrowheads="1"/>
          </p:cNvSpPr>
          <p:nvPr userDrawn="1"/>
        </p:nvSpPr>
        <p:spPr bwMode="auto">
          <a:xfrm>
            <a:off x="5580063" y="6731000"/>
            <a:ext cx="173037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700" smtClean="0">
                <a:solidFill>
                  <a:srgbClr val="000000"/>
                </a:solidFill>
                <a:sym typeface="Arial" charset="0"/>
              </a:rPr>
              <a:t>2009 Eaton Corporation. All rights reserved.</a:t>
            </a:r>
            <a:endParaRPr lang="de-DE" sz="700" smtClean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034" name="Line 13"/>
          <p:cNvSpPr>
            <a:spLocks noChangeShapeType="1"/>
          </p:cNvSpPr>
          <p:nvPr userDrawn="1"/>
        </p:nvSpPr>
        <p:spPr bwMode="auto">
          <a:xfrm>
            <a:off x="0" y="1133475"/>
            <a:ext cx="9144000" cy="1588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5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/>
  <p:txStyles>
    <p:titleStyle>
      <a:lvl1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  <a:sym typeface="Arial" charset="0"/>
        </a:defRPr>
      </a:lvl1pPr>
      <a:lvl2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  <a:sym typeface="Arial" charset="0"/>
        </a:defRPr>
      </a:lvl2pPr>
      <a:lvl3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  <a:sym typeface="Arial" charset="0"/>
        </a:defRPr>
      </a:lvl3pPr>
      <a:lvl4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  <a:sym typeface="Arial" charset="0"/>
        </a:defRPr>
      </a:lvl4pPr>
      <a:lvl5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  <a:sym typeface="Arial" charset="0"/>
        </a:defRPr>
      </a:lvl5pPr>
      <a:lvl6pPr marL="49688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  <a:sym typeface="Arial" charset="0"/>
        </a:defRPr>
      </a:lvl6pPr>
      <a:lvl7pPr marL="95408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  <a:sym typeface="Arial" charset="0"/>
        </a:defRPr>
      </a:lvl7pPr>
      <a:lvl8pPr marL="141128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  <a:sym typeface="Arial" charset="0"/>
        </a:defRPr>
      </a:lvl8pPr>
      <a:lvl9pPr marL="186848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  <a:sym typeface="Arial" charset="0"/>
        </a:defRPr>
      </a:lvl9pPr>
    </p:titleStyle>
    <p:bodyStyle>
      <a:lvl1pPr marL="182563" indent="-182563" algn="l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rgbClr val="0067C6"/>
        </a:buClr>
        <a:buSzPct val="100000"/>
        <a:buFont typeface="Arial" charset="0"/>
        <a:buChar char="•"/>
        <a:defRPr sz="2800" b="1">
          <a:solidFill>
            <a:srgbClr val="292929"/>
          </a:solidFill>
          <a:latin typeface="+mn-lt"/>
          <a:ea typeface="+mn-ea"/>
          <a:cs typeface="+mn-cs"/>
          <a:sym typeface="Arial" charset="0"/>
        </a:defRPr>
      </a:lvl1pPr>
      <a:lvl2pPr marL="539750" indent="-177800" algn="l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rgbClr val="0067C6"/>
        </a:buClr>
        <a:buSzPct val="100000"/>
        <a:buFont typeface="Arial" charset="0"/>
        <a:buChar char="•"/>
        <a:defRPr sz="2400">
          <a:solidFill>
            <a:srgbClr val="292929"/>
          </a:solidFill>
          <a:latin typeface="+mn-lt"/>
          <a:sym typeface="Arial" charset="0"/>
        </a:defRPr>
      </a:lvl2pPr>
      <a:lvl3pPr marL="895350" indent="-176213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67C6"/>
        </a:buClr>
        <a:buSzPct val="100000"/>
        <a:buFont typeface="Arial" charset="0"/>
        <a:buChar char="•"/>
        <a:defRPr sz="2000">
          <a:solidFill>
            <a:srgbClr val="292929"/>
          </a:solidFill>
          <a:latin typeface="+mn-lt"/>
          <a:sym typeface="Arial" charset="0"/>
        </a:defRPr>
      </a:lvl3pPr>
      <a:lvl4pPr marL="1252538" indent="-173038" algn="l" rtl="0" eaLnBrk="0" fontAlgn="base" hangingPunct="0">
        <a:spcBef>
          <a:spcPts val="500"/>
        </a:spcBef>
        <a:spcAft>
          <a:spcPct val="0"/>
        </a:spcAft>
        <a:buClr>
          <a:srgbClr val="0067C6"/>
        </a:buClr>
        <a:buSzPct val="100000"/>
        <a:buFont typeface="Arial" charset="0"/>
        <a:buChar char="•"/>
        <a:defRPr sz="2000">
          <a:solidFill>
            <a:srgbClr val="292929"/>
          </a:solidFill>
          <a:latin typeface="+mn-lt"/>
          <a:sym typeface="Arial" charset="0"/>
        </a:defRPr>
      </a:lvl4pPr>
      <a:lvl5pPr marL="1619250" indent="-184150" algn="l" rtl="0" eaLnBrk="0" fontAlgn="base" hangingPunct="0">
        <a:spcBef>
          <a:spcPts val="500"/>
        </a:spcBef>
        <a:spcAft>
          <a:spcPct val="0"/>
        </a:spcAft>
        <a:buClr>
          <a:srgbClr val="0067C6"/>
        </a:buClr>
        <a:buSzPct val="100000"/>
        <a:buFont typeface="Arial" charset="0"/>
        <a:buChar char="•"/>
        <a:defRPr sz="2000">
          <a:solidFill>
            <a:srgbClr val="292929"/>
          </a:solidFill>
          <a:latin typeface="+mn-lt"/>
          <a:sym typeface="Arial" charset="0"/>
        </a:defRPr>
      </a:lvl5pPr>
      <a:lvl6pPr marL="2076450" indent="-184150" algn="l" rtl="0" fontAlgn="base">
        <a:spcBef>
          <a:spcPts val="500"/>
        </a:spcBef>
        <a:spcAft>
          <a:spcPct val="0"/>
        </a:spcAft>
        <a:buClr>
          <a:srgbClr val="0067C6"/>
        </a:buClr>
        <a:buSzPct val="100000"/>
        <a:buFont typeface="Arial" charset="0"/>
        <a:buChar char="•"/>
        <a:defRPr sz="2000">
          <a:solidFill>
            <a:srgbClr val="292929"/>
          </a:solidFill>
          <a:latin typeface="+mn-lt"/>
          <a:sym typeface="Arial" charset="0"/>
        </a:defRPr>
      </a:lvl6pPr>
      <a:lvl7pPr marL="2533650" indent="-184150" algn="l" rtl="0" fontAlgn="base">
        <a:spcBef>
          <a:spcPts val="500"/>
        </a:spcBef>
        <a:spcAft>
          <a:spcPct val="0"/>
        </a:spcAft>
        <a:buClr>
          <a:srgbClr val="0067C6"/>
        </a:buClr>
        <a:buSzPct val="100000"/>
        <a:buFont typeface="Arial" charset="0"/>
        <a:buChar char="•"/>
        <a:defRPr sz="2000">
          <a:solidFill>
            <a:srgbClr val="292929"/>
          </a:solidFill>
          <a:latin typeface="+mn-lt"/>
          <a:sym typeface="Arial" charset="0"/>
        </a:defRPr>
      </a:lvl7pPr>
      <a:lvl8pPr marL="2990850" indent="-184150" algn="l" rtl="0" fontAlgn="base">
        <a:spcBef>
          <a:spcPts val="500"/>
        </a:spcBef>
        <a:spcAft>
          <a:spcPct val="0"/>
        </a:spcAft>
        <a:buClr>
          <a:srgbClr val="0067C6"/>
        </a:buClr>
        <a:buSzPct val="100000"/>
        <a:buFont typeface="Arial" charset="0"/>
        <a:buChar char="•"/>
        <a:defRPr sz="2000">
          <a:solidFill>
            <a:srgbClr val="292929"/>
          </a:solidFill>
          <a:latin typeface="+mn-lt"/>
          <a:sym typeface="Arial" charset="0"/>
        </a:defRPr>
      </a:lvl8pPr>
      <a:lvl9pPr marL="3448050" indent="-184150" algn="l" rtl="0" fontAlgn="base">
        <a:spcBef>
          <a:spcPts val="500"/>
        </a:spcBef>
        <a:spcAft>
          <a:spcPct val="0"/>
        </a:spcAft>
        <a:buClr>
          <a:srgbClr val="0067C6"/>
        </a:buClr>
        <a:buSzPct val="100000"/>
        <a:buFont typeface="Arial" charset="0"/>
        <a:buChar char="•"/>
        <a:defRPr sz="2000">
          <a:solidFill>
            <a:srgbClr val="292929"/>
          </a:solidFill>
          <a:latin typeface="+mn-lt"/>
          <a:sym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9785521\Pictures\Hein-Moeller-Stiftung\stipendium_stipendi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90778"/>
            <a:ext cx="2339731" cy="22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2956" y="3861048"/>
            <a:ext cx="7924800" cy="648072"/>
          </a:xfrm>
          <a:noFill/>
        </p:spPr>
        <p:txBody>
          <a:bodyPr anchor="t"/>
          <a:lstStyle/>
          <a:p>
            <a:r>
              <a:rPr lang="de-DE" dirty="0" smtClean="0"/>
              <a:t>		Hein Moeller Stiftung GmbH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632858"/>
            <a:ext cx="6024563" cy="1027112"/>
          </a:xfrm>
        </p:spPr>
        <p:txBody>
          <a:bodyPr/>
          <a:lstStyle/>
          <a:p>
            <a:pPr marL="1028700" lvl="1" eaLnBrk="1" hangingPunct="1"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</a:rPr>
              <a:t>Förderungsbedingungen und </a:t>
            </a:r>
            <a:r>
              <a:rPr lang="de-DE" dirty="0">
                <a:solidFill>
                  <a:schemeClr val="tx2"/>
                </a:solidFill>
              </a:rPr>
              <a:t>Bewerbungsabwicklung</a:t>
            </a:r>
          </a:p>
        </p:txBody>
      </p:sp>
      <p:pic>
        <p:nvPicPr>
          <p:cNvPr id="5" name="Picture 8" descr="1-AUSSENAUFNAHME-EATON-BO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7103"/>
            <a:ext cx="87772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084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9785521\Pictures\Hein-Moeller-Stiftung\fachpersonal_kaufmaennis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361"/>
            <a:ext cx="1944216" cy="204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9785521\Pictures\Hein-Moeller-Stiftung\technik-wisse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42" y="106144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1" dirty="0" smtClean="0"/>
          </a:p>
          <a:p>
            <a:pPr marL="0" indent="0">
              <a:buFontTx/>
              <a:buNone/>
            </a:pPr>
            <a:endParaRPr lang="de-DE" b="1" dirty="0" smtClean="0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864186" y="1196974"/>
            <a:ext cx="792321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800" b="1">
                <a:solidFill>
                  <a:srgbClr val="29292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539750" indent="-1778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400">
                <a:solidFill>
                  <a:srgbClr val="292929"/>
                </a:solidFill>
                <a:latin typeface="+mn-lt"/>
                <a:sym typeface="Arial" charset="0"/>
              </a:defRPr>
            </a:lvl2pPr>
            <a:lvl3pPr marL="895350" indent="-176213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3pPr>
            <a:lvl4pPr marL="1252538" indent="-1730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4pPr>
            <a:lvl5pPr marL="1619250" indent="-1841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5pPr>
            <a:lvl6pPr marL="20764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6pPr>
            <a:lvl7pPr marL="25336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7pPr>
            <a:lvl8pPr marL="29908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8pPr>
            <a:lvl9pPr marL="34480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9pPr>
          </a:lstStyle>
          <a:p>
            <a:pPr marL="182563" marR="0" lvl="0" indent="-182563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Gegründet 1983</a:t>
            </a:r>
          </a:p>
          <a:p>
            <a:pPr marL="182563" marR="0" lvl="0" indent="-182563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tabLst/>
              <a:defRPr/>
            </a:pP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  <a:sym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 		U.a.: „Zur Förderung 				    	überdurchschnittlich qualifizierter 		Studierender in </a:t>
            </a:r>
            <a:r>
              <a:rPr kumimoji="0" lang="de-DE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technischer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 oder 		</a:t>
            </a:r>
            <a:r>
              <a:rPr kumimoji="0" lang="de-DE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kaufmännisch-technischer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 			Fachrichtung“</a:t>
            </a:r>
          </a:p>
        </p:txBody>
      </p:sp>
      <p:sp>
        <p:nvSpPr>
          <p:cNvPr id="3" name="Rechteck 2"/>
          <p:cNvSpPr/>
          <p:nvPr/>
        </p:nvSpPr>
        <p:spPr>
          <a:xfrm>
            <a:off x="899592" y="476671"/>
            <a:ext cx="5287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C6"/>
                </a:solidFill>
                <a:effectLst/>
                <a:uLnTx/>
                <a:uFillTx/>
                <a:ea typeface="+mj-ea"/>
                <a:cs typeface="+mj-cs"/>
                <a:sym typeface="Arial" charset="0"/>
              </a:rPr>
              <a:t>Hein Moeller Stiftung GmbH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41071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9785521\Pictures\Hein-Moeller-Stiftung\Ge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15" y="4437112"/>
            <a:ext cx="2232762" cy="14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9785521\Pictures\Hein-Moeller-Stiftung\topTeaser_crop_Copy-of-zeugnis_ti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03" y="1242988"/>
            <a:ext cx="2814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5108"/>
            <a:ext cx="7923212" cy="4695825"/>
          </a:xfrm>
        </p:spPr>
        <p:txBody>
          <a:bodyPr/>
          <a:lstStyle/>
          <a:p>
            <a:pPr marL="0" indent="0">
              <a:buFontTx/>
              <a:buNone/>
            </a:pPr>
            <a:endParaRPr lang="de-DE" b="1" dirty="0" smtClean="0"/>
          </a:p>
          <a:p>
            <a:pPr marL="0" indent="0">
              <a:buFontTx/>
              <a:buNone/>
            </a:pPr>
            <a:endParaRPr lang="de-DE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24553" y="1242988"/>
            <a:ext cx="792321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800" b="1">
                <a:solidFill>
                  <a:srgbClr val="29292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539750" indent="-1778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400">
                <a:solidFill>
                  <a:srgbClr val="292929"/>
                </a:solidFill>
                <a:latin typeface="+mn-lt"/>
                <a:sym typeface="Arial" charset="0"/>
              </a:defRPr>
            </a:lvl2pPr>
            <a:lvl3pPr marL="895350" indent="-176213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3pPr>
            <a:lvl4pPr marL="1252538" indent="-1730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4pPr>
            <a:lvl5pPr marL="1619250" indent="-1841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5pPr>
            <a:lvl6pPr marL="20764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6pPr>
            <a:lvl7pPr marL="25336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7pPr>
            <a:lvl8pPr marL="29908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8pPr>
            <a:lvl9pPr marL="34480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Stipendium ist leistungsbezogen (Notendurchschnitt besser 2,7)</a:t>
            </a:r>
          </a:p>
          <a:p>
            <a:pPr eaLnBrk="1" hangingPunct="1">
              <a:defRPr/>
            </a:pP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  <a:sym typeface="Arial" charset="0"/>
            </a:endParaRPr>
          </a:p>
          <a:p>
            <a:pPr eaLnBrk="1" hangingPunct="1"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Unabhängig von sozialen Verhältnissen</a:t>
            </a:r>
          </a:p>
          <a:p>
            <a:pPr eaLnBrk="1" hangingPunct="1">
              <a:defRPr/>
            </a:pP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  <a:sym typeface="Arial" charset="0"/>
            </a:endParaRPr>
          </a:p>
          <a:p>
            <a:pPr eaLnBrk="1" hangingPunct="1"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Stipendienrate beträgt ca. 380 € monatlich bis zum Ende des Studiums</a:t>
            </a:r>
          </a:p>
          <a:p>
            <a:pPr marL="182563" marR="0" lvl="0" indent="-182563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tabLst/>
              <a:defRPr/>
            </a:pP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  <a:sym typeface="Arial" charset="0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tabLst/>
              <a:defRPr/>
            </a:pP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  <a:sym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99592" y="476671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C6"/>
                </a:solidFill>
                <a:effectLst/>
                <a:uLnTx/>
                <a:uFillTx/>
                <a:ea typeface="+mj-ea"/>
                <a:cs typeface="+mj-cs"/>
                <a:sym typeface="Arial" charset="0"/>
              </a:rPr>
              <a:t>Hein Moeller Stiftung GmbH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87084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9785521\Pictures\Hein-Moeller-Stiftung\Fremdsprachen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592288" cy="24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lvl="0" indent="-182563" eaLnBrk="1" hangingPunct="1">
              <a:spcBef>
                <a:spcPts val="600"/>
              </a:spcBef>
              <a:buSzPct val="100000"/>
              <a:buFont typeface="Arial" charset="0"/>
              <a:buChar char="•"/>
              <a:defRPr/>
            </a:pPr>
            <a:r>
              <a:rPr lang="de-DE" b="1" dirty="0">
                <a:sym typeface="Arial" charset="0"/>
              </a:rPr>
              <a:t>Bewerber sollten nicht älter als 25 Jahre sein</a:t>
            </a:r>
          </a:p>
          <a:p>
            <a:pPr marL="182563" lvl="0" indent="-182563" eaLnBrk="1" hangingPunct="1">
              <a:spcBef>
                <a:spcPts val="600"/>
              </a:spcBef>
              <a:buSzPct val="100000"/>
              <a:buFont typeface="Arial" charset="0"/>
              <a:buChar char="•"/>
              <a:defRPr/>
            </a:pPr>
            <a:endParaRPr lang="de-DE" b="1" dirty="0" smtClean="0">
              <a:sym typeface="Arial" charset="0"/>
            </a:endParaRPr>
          </a:p>
          <a:p>
            <a:pPr marL="182563" lvl="0" indent="-182563" eaLnBrk="1" hangingPunct="1">
              <a:spcBef>
                <a:spcPts val="600"/>
              </a:spcBef>
              <a:buSzPct val="100000"/>
              <a:buFont typeface="Arial" charset="0"/>
              <a:buChar char="•"/>
              <a:defRPr/>
            </a:pPr>
            <a:r>
              <a:rPr lang="de-DE" b="1" dirty="0" smtClean="0">
                <a:sym typeface="Arial" charset="0"/>
              </a:rPr>
              <a:t>Bewerber </a:t>
            </a:r>
            <a:r>
              <a:rPr lang="de-DE" b="1" dirty="0">
                <a:sym typeface="Arial" charset="0"/>
              </a:rPr>
              <a:t>müssen mindestens befriedigende Kenntnisse in einer Fremdsprache besitzen</a:t>
            </a:r>
          </a:p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12188"/>
            <a:ext cx="7046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C6"/>
                </a:solidFill>
                <a:effectLst/>
                <a:uLnTx/>
                <a:uFillTx/>
                <a:ea typeface="+mj-ea"/>
                <a:cs typeface="+mj-cs"/>
                <a:sym typeface="Arial" charset="0"/>
              </a:rPr>
              <a:t>Hein Moeller Stiftung GmbH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1367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1" dirty="0" smtClean="0"/>
          </a:p>
          <a:p>
            <a:pPr marL="0" indent="0">
              <a:buFontTx/>
              <a:buNone/>
            </a:pPr>
            <a:endParaRPr lang="de-DE" b="1" dirty="0" smtClean="0"/>
          </a:p>
        </p:txBody>
      </p:sp>
      <p:sp>
        <p:nvSpPr>
          <p:cNvPr id="5" name="Rechteck 4"/>
          <p:cNvSpPr/>
          <p:nvPr/>
        </p:nvSpPr>
        <p:spPr>
          <a:xfrm>
            <a:off x="899592" y="476671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C6"/>
                </a:solidFill>
                <a:effectLst/>
                <a:uLnTx/>
                <a:uFillTx/>
                <a:ea typeface="+mj-ea"/>
                <a:cs typeface="+mj-cs"/>
                <a:sym typeface="Arial" charset="0"/>
              </a:rPr>
              <a:t>Hein Moeller Stiftung GmbH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685" y="1196975"/>
            <a:ext cx="792321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800" b="1">
                <a:solidFill>
                  <a:srgbClr val="29292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539750" indent="-1778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400">
                <a:solidFill>
                  <a:srgbClr val="292929"/>
                </a:solidFill>
                <a:latin typeface="+mn-lt"/>
                <a:sym typeface="Arial" charset="0"/>
              </a:defRPr>
            </a:lvl2pPr>
            <a:lvl3pPr marL="895350" indent="-176213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3pPr>
            <a:lvl4pPr marL="1252538" indent="-1730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4pPr>
            <a:lvl5pPr marL="1619250" indent="-1841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5pPr>
            <a:lvl6pPr marL="20764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6pPr>
            <a:lvl7pPr marL="25336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7pPr>
            <a:lvl8pPr marL="29908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8pPr>
            <a:lvl9pPr marL="34480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9pPr>
          </a:lstStyle>
          <a:p>
            <a:pPr marL="182563" marR="0" lvl="0" indent="-182563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Während des Stipendiums ist der Stipendiat verpflichtet regelmäßig seine Leistungsnachweise einzureichen </a:t>
            </a:r>
          </a:p>
          <a:p>
            <a:pPr eaLnBrk="1" hangingPunct="1">
              <a:defRPr/>
            </a:pP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  <a:sym typeface="Arial" charset="0"/>
            </a:endParaRPr>
          </a:p>
          <a:p>
            <a:pPr lvl="3" eaLnBrk="1" hangingPunct="1"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Die Stipendiaten bekommen einen betrieblichen Betreuer benannt</a:t>
            </a:r>
          </a:p>
          <a:p>
            <a:pPr eaLnBrk="1" hangingPunct="1">
              <a:defRPr/>
            </a:pP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  <a:sym typeface="Arial" charset="0"/>
            </a:endParaRPr>
          </a:p>
          <a:p>
            <a:pPr eaLnBrk="1" hangingPunct="1"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Die Stipendiaten arbeiten einmal jährlich 4 Wochen studienbezogen im Unternehmen</a:t>
            </a:r>
          </a:p>
          <a:p>
            <a:pPr marL="182563" marR="0" lvl="0" indent="-182563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tabLst/>
              <a:defRPr/>
            </a:pP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  <a:sym typeface="Arial" charset="0"/>
            </a:endParaRPr>
          </a:p>
        </p:txBody>
      </p:sp>
      <p:pic>
        <p:nvPicPr>
          <p:cNvPr id="2" name="Picture 2" descr="C:\Users\E9785521\Pictures\Hein-Moeller-Stiftung\leistungsnachweise_sortiert_semster_a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8134" y="-11758613"/>
            <a:ext cx="507706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9785521\Pictures\Hein-Moeller-Stiftung\Unternehm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" y="3023393"/>
            <a:ext cx="160390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9785521\Pictures\Hein-Moeller-Stiftung\SalvationArmy_Pianoroll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2400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084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9785521\Pictures\Hein-Moeller-Stiftung\Energ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" y="4365104"/>
            <a:ext cx="140608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1" dirty="0" smtClean="0"/>
          </a:p>
          <a:p>
            <a:pPr marL="0" indent="0">
              <a:buFontTx/>
              <a:buNone/>
            </a:pPr>
            <a:endParaRPr lang="de-DE" b="1" dirty="0" smtClean="0"/>
          </a:p>
        </p:txBody>
      </p:sp>
      <p:sp>
        <p:nvSpPr>
          <p:cNvPr id="5" name="Rechteck 4"/>
          <p:cNvSpPr/>
          <p:nvPr/>
        </p:nvSpPr>
        <p:spPr>
          <a:xfrm>
            <a:off x="899592" y="303336"/>
            <a:ext cx="5287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kern="0" dirty="0" smtClean="0">
                <a:solidFill>
                  <a:srgbClr val="0067C6"/>
                </a:solidFill>
                <a:sym typeface="Arial" charset="0"/>
              </a:rPr>
              <a:t>Hein Moeller Stiftung GmbH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1196975"/>
            <a:ext cx="8568952" cy="40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800" b="1">
                <a:solidFill>
                  <a:srgbClr val="29292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539750" indent="-1778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400">
                <a:solidFill>
                  <a:srgbClr val="292929"/>
                </a:solidFill>
                <a:latin typeface="+mn-lt"/>
                <a:sym typeface="Arial" charset="0"/>
              </a:defRPr>
            </a:lvl2pPr>
            <a:lvl3pPr marL="895350" indent="-176213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3pPr>
            <a:lvl4pPr marL="1252538" indent="-1730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4pPr>
            <a:lvl5pPr marL="1619250" indent="-1841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5pPr>
            <a:lvl6pPr marL="20764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6pPr>
            <a:lvl7pPr marL="25336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7pPr>
            <a:lvl8pPr marL="29908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8pPr>
            <a:lvl9pPr marL="34480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9pPr>
          </a:lstStyle>
          <a:p>
            <a:pPr eaLnBrk="1" hangingPunct="1"/>
            <a:r>
              <a:rPr lang="de-DE" kern="0" dirty="0" smtClean="0"/>
              <a:t>Kündigung nur aus wichtigem Grund:</a:t>
            </a:r>
          </a:p>
          <a:p>
            <a:pPr lvl="2" eaLnBrk="1" hangingPunct="1">
              <a:buFont typeface="Wingdings" pitchFamily="2" charset="2"/>
              <a:buChar char="Ø"/>
            </a:pPr>
            <a:endParaRPr lang="de-DE" kern="0" dirty="0" smtClean="0"/>
          </a:p>
          <a:p>
            <a:pPr lvl="2" eaLnBrk="1" hangingPunct="1">
              <a:buFont typeface="Arial" pitchFamily="34" charset="0"/>
              <a:buChar char="•"/>
            </a:pPr>
            <a:r>
              <a:rPr lang="de-DE" sz="2800" b="1" kern="0" dirty="0" smtClean="0"/>
              <a:t>Wiederholte Nichterreichen von   		   	 Leistungszielen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de-DE" sz="2800" b="1" kern="0" dirty="0" smtClean="0"/>
              <a:t>Fehlende Leistungsnachweise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de-DE" sz="2800" b="1" kern="0" dirty="0" smtClean="0"/>
              <a:t>Unterbrechung des Studiums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de-DE" sz="2800" b="1" kern="0" dirty="0" smtClean="0"/>
              <a:t>Verstoß gegen </a:t>
            </a:r>
            <a:r>
              <a:rPr lang="de-DE" sz="2800" b="1" kern="0" dirty="0" smtClean="0">
                <a:solidFill>
                  <a:schemeClr val="tx1"/>
                </a:solidFill>
              </a:rPr>
              <a:t>Förderungsbedingungen</a:t>
            </a:r>
            <a:r>
              <a:rPr lang="de-DE" sz="2800" b="1" kern="0" dirty="0" smtClean="0"/>
              <a:t> 		</a:t>
            </a:r>
            <a:endParaRPr lang="de-DE" kern="0" dirty="0"/>
          </a:p>
          <a:p>
            <a:pPr marL="0" indent="0" eaLnBrk="1" hangingPunct="1">
              <a:buNone/>
            </a:pPr>
            <a:endParaRPr lang="de-DE" kern="0" dirty="0" smtClean="0"/>
          </a:p>
        </p:txBody>
      </p:sp>
      <p:sp>
        <p:nvSpPr>
          <p:cNvPr id="2" name="Rechteck 1"/>
          <p:cNvSpPr/>
          <p:nvPr/>
        </p:nvSpPr>
        <p:spPr bwMode="auto">
          <a:xfrm>
            <a:off x="323528" y="5445224"/>
            <a:ext cx="864096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573325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3000" b="1" kern="0" dirty="0">
                <a:solidFill>
                  <a:schemeClr val="tx2"/>
                </a:solidFill>
              </a:rPr>
              <a:t>!!!!Ganze Energie auf das Studium verwenden!!!!</a:t>
            </a:r>
          </a:p>
        </p:txBody>
      </p:sp>
      <p:pic>
        <p:nvPicPr>
          <p:cNvPr id="2050" name="Picture 2" descr="C:\Users\E9785521\Pictures\Hein-Moeller-Stiftung\Achtu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9775"/>
            <a:ext cx="1268760" cy="9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91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1" dirty="0" smtClean="0"/>
          </a:p>
          <a:p>
            <a:pPr marL="0" indent="0">
              <a:buFontTx/>
              <a:buNone/>
            </a:pPr>
            <a:endParaRPr lang="de-DE" b="1" dirty="0" smtClean="0"/>
          </a:p>
        </p:txBody>
      </p:sp>
      <p:sp>
        <p:nvSpPr>
          <p:cNvPr id="5" name="Rechteck 4"/>
          <p:cNvSpPr/>
          <p:nvPr/>
        </p:nvSpPr>
        <p:spPr>
          <a:xfrm>
            <a:off x="899592" y="476671"/>
            <a:ext cx="5309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C6"/>
                </a:solidFill>
                <a:effectLst/>
                <a:uLnTx/>
                <a:uFillTx/>
                <a:ea typeface="+mj-ea"/>
                <a:cs typeface="+mj-cs"/>
                <a:sym typeface="Arial" charset="0"/>
              </a:rPr>
              <a:t>Hein</a:t>
            </a:r>
            <a:r>
              <a:rPr kumimoji="0" lang="de-DE" sz="3200" b="0" i="0" u="none" strike="noStrike" kern="0" cap="none" spc="0" normalizeH="0" noProof="0" dirty="0" smtClean="0">
                <a:ln>
                  <a:noFill/>
                </a:ln>
                <a:solidFill>
                  <a:srgbClr val="0067C6"/>
                </a:solidFill>
                <a:effectLst/>
                <a:uLnTx/>
                <a:uFillTx/>
                <a:ea typeface="+mj-ea"/>
                <a:cs typeface="+mj-cs"/>
                <a:sym typeface="Arial" charset="0"/>
              </a:rPr>
              <a:t> </a:t>
            </a: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C6"/>
                </a:solidFill>
                <a:effectLst/>
                <a:uLnTx/>
                <a:uFillTx/>
                <a:ea typeface="+mj-ea"/>
                <a:cs typeface="+mj-cs"/>
                <a:sym typeface="Arial" charset="0"/>
              </a:rPr>
              <a:t>Moeller Stiftung GmbH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9788" y="1196975"/>
            <a:ext cx="7923212" cy="518477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9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800" b="1">
                <a:solidFill>
                  <a:srgbClr val="29292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539750" indent="-1778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400">
                <a:solidFill>
                  <a:srgbClr val="292929"/>
                </a:solidFill>
                <a:latin typeface="+mn-lt"/>
                <a:sym typeface="Arial" charset="0"/>
              </a:defRPr>
            </a:lvl2pPr>
            <a:lvl3pPr marL="895350" indent="-176213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3pPr>
            <a:lvl4pPr marL="1252538" indent="-17303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4pPr>
            <a:lvl5pPr marL="1619250" indent="-1841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5pPr>
            <a:lvl6pPr marL="20764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6pPr>
            <a:lvl7pPr marL="25336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7pPr>
            <a:lvl8pPr marL="29908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8pPr>
            <a:lvl9pPr marL="3448050" indent="-184150" algn="l" rtl="0" fontAlgn="base">
              <a:spcBef>
                <a:spcPts val="5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defRPr sz="2000">
                <a:solidFill>
                  <a:srgbClr val="292929"/>
                </a:solidFill>
                <a:latin typeface="+mn-lt"/>
                <a:sym typeface="Arial" charset="0"/>
              </a:defRPr>
            </a:lvl9pPr>
          </a:lstStyle>
          <a:p>
            <a:pPr marL="182563" marR="0" lvl="0" indent="-182563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Bewerbungen sind zu richten an:</a:t>
            </a:r>
          </a:p>
          <a:p>
            <a:pPr marL="182563" marR="0" lvl="0" indent="-182563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Char char="•"/>
              <a:tabLst/>
              <a:defRPr/>
            </a:pP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  <a:sym typeface="Arial" charset="0"/>
            </a:endParaRPr>
          </a:p>
          <a:p>
            <a:pPr marL="182563" marR="0" lvl="0" indent="-182563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		Hein Moeller</a:t>
            </a:r>
            <a:r>
              <a:rPr kumimoji="0" lang="de-DE" sz="2800" b="1" i="0" u="none" strike="noStrike" kern="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 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Stiftung GmbH</a:t>
            </a:r>
          </a:p>
          <a:p>
            <a:pPr marL="182563" marR="0" lvl="0" indent="-182563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		z.Hd. Pia Müller (ICD-HRD)</a:t>
            </a:r>
          </a:p>
          <a:p>
            <a:pPr marL="182563" marR="0" lvl="0" indent="-182563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		Hein-Moeller-Straße 7-11</a:t>
            </a:r>
          </a:p>
          <a:p>
            <a:pPr marL="182563" marR="0" lvl="0" indent="-182563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67C6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charset="0"/>
              </a:rPr>
              <a:t>		53115 Bonn</a:t>
            </a:r>
          </a:p>
        </p:txBody>
      </p:sp>
      <p:pic>
        <p:nvPicPr>
          <p:cNvPr id="1026" name="Picture 2" descr="http://www.berlin.de/binaries/asset/image_assets/2635302/source/1343658654/418x316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2050"/>
            <a:ext cx="2879951" cy="21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084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9pPr>
          </a:lstStyle>
          <a:p>
            <a:pPr eaLnBrk="1" hangingPunct="1"/>
            <a:fld id="{72661065-D08D-49A5-9251-B569FE8A7B95}" type="slidenum">
              <a:rPr lang="en-US" smtClean="0">
                <a:solidFill>
                  <a:srgbClr val="FFFFFF"/>
                </a:solidFill>
              </a:rPr>
              <a:pPr eaLnBrk="1" hangingPunct="1"/>
              <a:t>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195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de-DE" smtClean="0"/>
              <a:t>02.Jul.2009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de-DE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7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8199" name="Picture 5" descr="eaton_signature_white on 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40894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6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oto_template_june2008">
  <a:themeElements>
    <a:clrScheme name="photo_template_june2008 1">
      <a:dk1>
        <a:srgbClr val="000000"/>
      </a:dk1>
      <a:lt1>
        <a:srgbClr val="FFFFFF"/>
      </a:lt1>
      <a:dk2>
        <a:srgbClr val="0067CD"/>
      </a:dk2>
      <a:lt2>
        <a:srgbClr val="800080"/>
      </a:lt2>
      <a:accent1>
        <a:srgbClr val="00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0000"/>
      </a:accent6>
      <a:hlink>
        <a:srgbClr val="FF9900"/>
      </a:hlink>
      <a:folHlink>
        <a:srgbClr val="FFFF0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hoto_template_june2008">
  <a:themeElements>
    <a:clrScheme name="photo_template_june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67C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67C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Bildschirmpräsentation (4:3)</PresentationFormat>
  <Paragraphs>50</Paragraphs>
  <Slides>8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photo_template_june2008</vt:lpstr>
      <vt:lpstr>1_photo_template_june2008</vt:lpstr>
      <vt:lpstr>  Hein Moeller Stiftung GmbH</vt:lpstr>
      <vt:lpstr> </vt:lpstr>
      <vt:lpstr> </vt:lpstr>
      <vt:lpstr>Hein Moeller Stiftung GmbH</vt:lpstr>
      <vt:lpstr> </vt:lpstr>
      <vt:lpstr> </vt:lpstr>
      <vt:lpstr> </vt:lpstr>
      <vt:lpstr>PowerPoint-Präsentation</vt:lpstr>
    </vt:vector>
  </TitlesOfParts>
  <Company>Eaton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Hein-Moeller-Stiftung</dc:title>
  <dc:creator>Esser, Nadine</dc:creator>
  <cp:lastModifiedBy>claus</cp:lastModifiedBy>
  <cp:revision>29</cp:revision>
  <dcterms:created xsi:type="dcterms:W3CDTF">2012-09-19T14:04:24Z</dcterms:created>
  <dcterms:modified xsi:type="dcterms:W3CDTF">2015-04-27T08:03:41Z</dcterms:modified>
</cp:coreProperties>
</file>