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534" r:id="rId3"/>
    <p:sldId id="468" r:id="rId4"/>
    <p:sldId id="538" r:id="rId5"/>
    <p:sldId id="511" r:id="rId6"/>
    <p:sldId id="522" r:id="rId7"/>
    <p:sldId id="516" r:id="rId8"/>
    <p:sldId id="536" r:id="rId9"/>
    <p:sldId id="524" r:id="rId10"/>
    <p:sldId id="517" r:id="rId11"/>
    <p:sldId id="529" r:id="rId12"/>
    <p:sldId id="527" r:id="rId13"/>
    <p:sldId id="533" r:id="rId14"/>
    <p:sldId id="461" r:id="rId15"/>
    <p:sldId id="531" r:id="rId16"/>
    <p:sldId id="501" r:id="rId17"/>
    <p:sldId id="519" r:id="rId18"/>
    <p:sldId id="518" r:id="rId19"/>
    <p:sldId id="520" r:id="rId20"/>
    <p:sldId id="482" r:id="rId21"/>
    <p:sldId id="532" r:id="rId22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013" autoAdjust="0"/>
  </p:normalViewPr>
  <p:slideViewPr>
    <p:cSldViewPr>
      <p:cViewPr varScale="1">
        <p:scale>
          <a:sx n="118" d="100"/>
          <a:sy n="118" d="100"/>
        </p:scale>
        <p:origin x="10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00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B04B6-18FC-4FE4-8ED9-A34417AEF57F}" type="datetimeFigureOut">
              <a:rPr lang="de-DE"/>
              <a:pPr>
                <a:defRPr/>
              </a:pPr>
              <a:t>30.11.2017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B6CAEC-78FF-4A82-A25D-0B9FBB5190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35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A6E0985-B39E-4F68-B137-F0983F90BC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7502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BF38DE-4CD9-42B7-B9DE-701E09DC59C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46083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46084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907931" y="4690269"/>
            <a:ext cx="4981815" cy="444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6085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6E0985-B39E-4F68-B137-F0983F90BC2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2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19635EB-624C-4DD9-8C11-92C6867EF642}" type="slidenum">
              <a:rPr kumimoji="0" lang="de-DE" altLang="de-DE" smtClean="0"/>
              <a:pPr>
                <a:spcBef>
                  <a:spcPct val="0"/>
                </a:spcBef>
              </a:pPr>
              <a:t>7</a:t>
            </a:fld>
            <a:endParaRPr kumimoji="0" lang="de-DE" alt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C905FE4-7667-4B18-95C0-F92DF9C450B5}" type="slidenum">
              <a:rPr kumimoji="0" lang="de-DE" altLang="de-DE" smtClean="0"/>
              <a:pPr>
                <a:spcBef>
                  <a:spcPct val="0"/>
                </a:spcBef>
              </a:pPr>
              <a:t>8</a:t>
            </a:fld>
            <a:endParaRPr kumimoji="0" lang="de-DE" alt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66CFD7-6DA8-4DB4-97B9-FDAB8F3D4DBC}" type="slidenum">
              <a:rPr kumimoji="0" lang="de-DE" altLang="de-DE" smtClean="0"/>
              <a:pPr>
                <a:spcBef>
                  <a:spcPct val="0"/>
                </a:spcBef>
              </a:pPr>
              <a:t>10</a:t>
            </a:fld>
            <a:endParaRPr kumimoji="0" lang="de-DE" alt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6E0985-B39E-4F68-B137-F0983F90BC2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16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A707-D3F6-4F00-B1D0-3AAC5E4DEA79}" type="slidenum">
              <a:rPr lang="de-DE" sz="1200" smtClean="0">
                <a:latin typeface="Times New Roman" pitchFamily="18" charset="0"/>
              </a:rPr>
              <a:pPr eaLnBrk="1" hangingPunct="1"/>
              <a:t>20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7349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A17A-C54B-439E-9714-04BCF479F45A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BB22-68D7-4E10-BA63-573DCF1AF1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2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0859-4800-428B-9BF6-E483CE9D77DD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04E4-60C9-4434-89D7-04116FFB3D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1463" y="539750"/>
            <a:ext cx="2085975" cy="57578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539750"/>
            <a:ext cx="6110288" cy="57578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4A3A-6F51-43E4-984F-5A5B4887529E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A265-DBE0-4FDC-ACD7-BF7805C33D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26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0" y="6538913"/>
          <a:ext cx="9144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4" name="Image" r:id="rId3" imgW="10693950" imgH="393512" progId="Photoshop.Image.6">
                  <p:embed/>
                </p:oleObj>
              </mc:Choice>
              <mc:Fallback>
                <p:oleObj name="Image" r:id="rId3" imgW="10693950" imgH="39351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38913"/>
                        <a:ext cx="9144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7663"/>
            <a:ext cx="2303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85217"/>
            <a:ext cx="6370638" cy="93503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344C-9955-4048-8469-CA9749AFD77D}" type="datetime1">
              <a:rPr lang="de-DE" smtClean="0"/>
              <a:t>30.11.2017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BF05-A5CA-4DC9-9018-CF673B9B89C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7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0A4B-FB0B-4097-8A5B-93F1D76A27A8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Hans-Peter Müller, IVS der Hochschule Koblenz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75AF-EFA4-4314-ACE2-EF9E8F61BC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19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40973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0D98-B81C-423D-9A5B-9CF895942F3D}" type="datetime1">
              <a:rPr lang="de-DE" smtClean="0"/>
              <a:t>30.11.2017</a:t>
            </a:fld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CCE9-B328-4253-B2BF-A1491EF8AB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Hans-Peter Müller, IVS der Hochschule Koblenz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513" y="1798638"/>
            <a:ext cx="409892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54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4D04-2D30-44C6-A75C-B22EEAB994C7}" type="datetime1">
              <a:rPr lang="de-DE" smtClean="0"/>
              <a:t>30.11.2017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C985-0F98-45A5-B0F5-A10EEDAAEE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6971-53A6-4BFD-BCA2-C8D8CFBC64F1}" type="datetime1">
              <a:rPr lang="de-DE" smtClean="0"/>
              <a:t>30.11.2017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4E46-43FE-423A-9851-B1C3F7AFAA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9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0" y="6538913"/>
          <a:ext cx="9144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8" name="Image" r:id="rId3" imgW="10693950" imgH="393512" progId="Photoshop.Image.6">
                  <p:embed/>
                </p:oleObj>
              </mc:Choice>
              <mc:Fallback>
                <p:oleObj name="Image" r:id="rId3" imgW="10693950" imgH="39351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38913"/>
                        <a:ext cx="9144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2339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3044-F932-4BF5-9DCC-0C9D9601045B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</p:spTree>
    <p:extLst>
      <p:ext uri="{BB962C8B-B14F-4D97-AF65-F5344CB8AC3E}">
        <p14:creationId xmlns:p14="http://schemas.microsoft.com/office/powerpoint/2010/main" val="41651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0" y="6538913"/>
          <a:ext cx="9144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Image" r:id="rId3" imgW="10693950" imgH="393512" progId="Photoshop.Image.6">
                  <p:embed/>
                </p:oleObj>
              </mc:Choice>
              <mc:Fallback>
                <p:oleObj name="Image" r:id="rId3" imgW="10693950" imgH="39351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38913"/>
                        <a:ext cx="9144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2339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18A7-E708-4330-B7A7-69D6F27878C6}" type="datetime1">
              <a:rPr lang="de-DE" smtClean="0"/>
              <a:t>30.11.2017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409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7193-BC4F-4815-BF38-DC95B5663083}" type="datetime1">
              <a:rPr lang="de-DE" smtClean="0"/>
              <a:t>30.11.2017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550B-EC19-433E-85D2-31536EB87A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1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6538913"/>
          <a:ext cx="9144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Image" r:id="rId14" imgW="10693950" imgH="393512" progId="Photoshop.Image.6">
                  <p:embed/>
                </p:oleObj>
              </mc:Choice>
              <mc:Fallback>
                <p:oleObj name="Image" r:id="rId14" imgW="10693950" imgH="393512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38913"/>
                        <a:ext cx="9144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6388" y="6621463"/>
            <a:ext cx="1979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800"/>
            </a:lvl1pPr>
          </a:lstStyle>
          <a:p>
            <a:pPr>
              <a:defRPr/>
            </a:pPr>
            <a:fld id="{773702EF-7CE8-40DB-8D91-A0D80E4A6C98}" type="datetime1">
              <a:rPr lang="de-DE" smtClean="0"/>
              <a:t>30.11.2017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621463"/>
            <a:ext cx="5757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800"/>
            </a:lvl1pPr>
          </a:lstStyle>
          <a:p>
            <a:pPr>
              <a:defRPr/>
            </a:pPr>
            <a:r>
              <a:rPr lang="de-DE"/>
              <a:t>Hans-Peter Müller, IVS der Hochschule Koblenz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0463" y="6621463"/>
            <a:ext cx="3603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/>
            </a:lvl1pPr>
          </a:lstStyle>
          <a:p>
            <a:pPr>
              <a:defRPr/>
            </a:pPr>
            <a:fld id="{CA26E519-85AF-479F-85E8-6FB3389C84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539750"/>
            <a:ext cx="6370638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Titelzeile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834866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2339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7" r:id="rId2"/>
    <p:sldLayoutId id="2147483750" r:id="rId3"/>
    <p:sldLayoutId id="2147483751" r:id="rId4"/>
    <p:sldLayoutId id="2147483752" r:id="rId5"/>
    <p:sldLayoutId id="2147483753" r:id="rId6"/>
    <p:sldLayoutId id="2147483758" r:id="rId7"/>
    <p:sldLayoutId id="2147483759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ide.espacenet.com/searchResults?submitted=true&amp;locale=de_EP&amp;DB=EPODOC&amp;ST=advanced&amp;TI=&amp;AB=&amp;PN=&amp;AP=&amp;PR=&amp;PD=&amp;PA=schauff&amp;IN=&amp;CPC=&amp;IC=&amp;Submit=SUCHEN" TargetMode="External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register.dpma.de/DPMAregister/Uebersich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s://register.dpma.de/DPMAregister/marke/register/2100/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ideenwettbewerb-rlp.d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www.brohltal.de/index.php?option=com_content&amp;task=view&amp;id=1937&amp;Itemid=32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jetzt.sueddeutsche.de/texte/anzeigen/589782/Klinken-putz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://wtiweb.wti-frankfurt.de/hs-koblen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s-koblenz.de/forschung-transfer/star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org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://www.ub.uni-bielefeld.de/biblio/search/help/invisibleweb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patisnet.dpma.de/DepatisNet/depatisnet?window=1&amp;space=menu&amp;content=index&amp;action=index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pma.de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5788"/>
            <a:ext cx="6370638" cy="935037"/>
          </a:xfrm>
        </p:spPr>
        <p:txBody>
          <a:bodyPr/>
          <a:lstStyle/>
          <a:p>
            <a:pPr eaLnBrk="1" hangingPunct="1"/>
            <a:r>
              <a:rPr lang="de-DE" smtClean="0"/>
              <a:t>Die Informationsvermittlungsstelle der Hochschule Koblenz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sz="1800" dirty="0" smtClean="0"/>
              <a:t>Hans-Peter Müller		</a:t>
            </a:r>
          </a:p>
          <a:p>
            <a:pPr eaLnBrk="1" hangingPunct="1">
              <a:lnSpc>
                <a:spcPct val="90000"/>
              </a:lnSpc>
            </a:pPr>
            <a:endParaRPr lang="de-DE" sz="1800" dirty="0" smtClean="0"/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Joseph-Rovan-Allee2</a:t>
            </a:r>
            <a:r>
              <a:rPr lang="de-DE" sz="1800" dirty="0" smtClean="0"/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56075 Koblenz		53424 Remagen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Tel.:	0261 - 95 28 134		02642 - 932 270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FAX: 0261 - 95 28 131		02642 – 932 271</a:t>
            </a:r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E-Mail: ivs@hs-koblenz.de</a:t>
            </a:r>
          </a:p>
          <a:p>
            <a:pPr eaLnBrk="1" hangingPunct="1">
              <a:lnSpc>
                <a:spcPct val="90000"/>
              </a:lnSpc>
            </a:pPr>
            <a:endParaRPr lang="de-DE" sz="1800" dirty="0" smtClean="0"/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Recherchen nach:	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Patentinformationen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technischen Zusammenhängen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 smtClean="0"/>
              <a:t>Fachliteratur</a:t>
            </a:r>
          </a:p>
          <a:p>
            <a:pPr eaLnBrk="1" hangingPunct="1">
              <a:lnSpc>
                <a:spcPct val="90000"/>
              </a:lnSpc>
            </a:pPr>
            <a:endParaRPr lang="de-DE" sz="1800" dirty="0" smtClean="0"/>
          </a:p>
          <a:p>
            <a:pPr eaLnBrk="1" hangingPunct="1">
              <a:lnSpc>
                <a:spcPct val="90000"/>
              </a:lnSpc>
            </a:pPr>
            <a:r>
              <a:rPr lang="de-DE" sz="1800" dirty="0" smtClean="0"/>
              <a:t>Beratung zu gründeraffinen Themen</a:t>
            </a:r>
          </a:p>
        </p:txBody>
      </p:sp>
      <p:sp>
        <p:nvSpPr>
          <p:cNvPr id="5124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Hans-Peter Müller, IVS der Hochschule Koblenz</a:t>
            </a:r>
          </a:p>
        </p:txBody>
      </p:sp>
      <p:sp>
        <p:nvSpPr>
          <p:cNvPr id="512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1F918F-0A8E-4D6B-885F-7ED6E3AE3D81}" type="datetime1">
              <a:rPr lang="de-DE" sz="800" smtClean="0"/>
              <a:t>30.11.2017</a:t>
            </a:fld>
            <a:endParaRPr lang="de-DE" sz="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Patentrecherche</a:t>
            </a:r>
            <a:br>
              <a:rPr lang="de-DE" altLang="de-DE" dirty="0" smtClean="0"/>
            </a:br>
            <a:r>
              <a:rPr lang="de-DE" altLang="de-DE" sz="1000" dirty="0">
                <a:hlinkClick r:id="rId3"/>
              </a:rPr>
              <a:t>http://worldwide.espacenet.com/searchResults?submitted=true&amp;locale=de_EP&amp;DB=EPODOC&amp;ST=advanced&amp;TI=&amp;AB=&amp;PN=&amp;AP=&amp;PR=&amp;PD=&amp;PA=schauff&amp;IN=&amp;CPC=&amp;IC=&amp;Submit=SUCHEN</a:t>
            </a:r>
            <a:endParaRPr lang="de-DE" altLang="de-DE" sz="1000" dirty="0" smtClean="0"/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 rot="10800000">
            <a:off x="5795963" y="3716338"/>
            <a:ext cx="360362" cy="193675"/>
          </a:xfrm>
          <a:prstGeom prst="rightArrow">
            <a:avLst>
              <a:gd name="adj1" fmla="val 50000"/>
              <a:gd name="adj2" fmla="val 86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4"/>
              </a:buBlip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6"/>
              </a:buBlip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de-DE" altLang="de-DE" sz="2400">
              <a:latin typeface="Times New Roman" pitchFamily="18" charset="0"/>
            </a:endParaRPr>
          </a:p>
        </p:txBody>
      </p:sp>
      <p:sp>
        <p:nvSpPr>
          <p:cNvPr id="67589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4"/>
              </a:buBlip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6"/>
              </a:buBlip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mtClean="0"/>
              <a:t>Hans-Peter Müller, IVS der Hochschule Koblenz</a:t>
            </a:r>
          </a:p>
        </p:txBody>
      </p:sp>
      <p:pic>
        <p:nvPicPr>
          <p:cNvPr id="3" name="Inhaltsplatzhalter 2" descr="Espacenet - Ansicht [Treffer] - Mozilla Firefox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12564"/>
            <a:ext cx="8348663" cy="449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0646F-3C48-4A26-B6AF-2FB9B40652D2}" type="datetime1">
              <a:rPr lang="de-DE" smtClean="0"/>
              <a:t>30.11.2017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1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370638" cy="936104"/>
          </a:xfrm>
        </p:spPr>
        <p:txBody>
          <a:bodyPr/>
          <a:lstStyle/>
          <a:p>
            <a:r>
              <a:rPr lang="de-DE" dirty="0" smtClean="0"/>
              <a:t>Patentrecherchen: Recherchebeispiele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988840"/>
            <a:ext cx="8348663" cy="4308773"/>
          </a:xfrm>
        </p:spPr>
        <p:txBody>
          <a:bodyPr/>
          <a:lstStyle/>
          <a:p>
            <a:r>
              <a:rPr lang="de-DE" sz="1800" dirty="0" smtClean="0"/>
              <a:t>Elektronischer Antrieb eines </a:t>
            </a:r>
            <a:r>
              <a:rPr lang="de-DE" sz="1800" dirty="0" err="1" smtClean="0"/>
              <a:t>Messerschärfers</a:t>
            </a:r>
            <a:endParaRPr lang="de-DE" sz="1800" dirty="0" smtClean="0"/>
          </a:p>
          <a:p>
            <a:r>
              <a:rPr lang="de-DE" sz="1800" dirty="0" smtClean="0"/>
              <a:t>Charakterisierung der Form von Thrombozyten im Blut</a:t>
            </a:r>
          </a:p>
          <a:p>
            <a:r>
              <a:rPr lang="de-DE" sz="1800" dirty="0" smtClean="0"/>
              <a:t>Wettbewerbsanalyse mit Hilfe einer Patentrecherche</a:t>
            </a:r>
          </a:p>
          <a:p>
            <a:r>
              <a:rPr lang="de-DE" sz="1800" dirty="0" smtClean="0"/>
              <a:t>Entwicklung eines Rollators für den häuslichen Einsatz</a:t>
            </a:r>
          </a:p>
          <a:p>
            <a:r>
              <a:rPr lang="de-DE" sz="1800" dirty="0" smtClean="0"/>
              <a:t>Fließfähigkeit von Tonmineralen in Futtermitteln</a:t>
            </a:r>
          </a:p>
          <a:p>
            <a:r>
              <a:rPr lang="de-DE" sz="1800" dirty="0" smtClean="0"/>
              <a:t>Entwicklung einer Abkantbank für die Metallverarbeitung</a:t>
            </a:r>
          </a:p>
          <a:p>
            <a:r>
              <a:rPr lang="de-DE" sz="1800" dirty="0" smtClean="0"/>
              <a:t>Verfahren zur Reinigung von Oberflächen mit CO2-Schneepartikeln</a:t>
            </a:r>
          </a:p>
          <a:p>
            <a:r>
              <a:rPr lang="de-DE" sz="1800" dirty="0" smtClean="0"/>
              <a:t>Zerkleinerungsvorrichtung für Trockeneis</a:t>
            </a:r>
          </a:p>
          <a:p>
            <a:r>
              <a:rPr lang="de-DE" sz="1800" dirty="0" err="1" smtClean="0"/>
              <a:t>Stomleitungen</a:t>
            </a:r>
            <a:r>
              <a:rPr lang="de-DE" sz="1800" dirty="0" smtClean="0"/>
              <a:t> für Offshore-Parks</a:t>
            </a:r>
          </a:p>
          <a:p>
            <a:r>
              <a:rPr lang="de-DE" sz="1800" dirty="0" smtClean="0"/>
              <a:t>Erfassung von Fingerabdrücken auf einem Spurenträger</a:t>
            </a:r>
          </a:p>
          <a:p>
            <a:r>
              <a:rPr lang="de-DE" sz="1800" dirty="0" smtClean="0"/>
              <a:t>Wärmedammvorrichtungen für Heizkörper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A1303-6BA8-42B8-B40A-2ECE81DA6BBF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9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Recherche von </a:t>
            </a:r>
            <a:r>
              <a:rPr lang="de-DE" dirty="0"/>
              <a:t>Markennamen</a:t>
            </a:r>
            <a:br>
              <a:rPr lang="de-DE" dirty="0"/>
            </a:br>
            <a:r>
              <a:rPr lang="de-DE" sz="1000" dirty="0">
                <a:hlinkClick r:id="rId2"/>
              </a:rPr>
              <a:t>https://register.dpma.de/DPMAregister/Uebersicht</a:t>
            </a:r>
            <a:endParaRPr lang="de-DE" sz="1000" dirty="0" smtClean="0"/>
          </a:p>
        </p:txBody>
      </p:sp>
      <p:pic>
        <p:nvPicPr>
          <p:cNvPr id="3" name="Inhaltsplatzhalter 2" descr="Registerauskunft des Deutschen Patent- und Markenamtes (DPMA)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48663" cy="449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1732F-BBC7-4EBD-BF64-7FA61BDA615A}" type="datetime1">
              <a:rPr lang="de-DE" smtClean="0"/>
              <a:t>30.11.2017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2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Markenrecherche</a:t>
            </a:r>
            <a:br>
              <a:rPr lang="de-DE" dirty="0"/>
            </a:br>
            <a:r>
              <a:rPr lang="de-DE" sz="1000" dirty="0">
                <a:hlinkClick r:id="rId2"/>
              </a:rPr>
              <a:t>https://register.dpma.de/DPMAregister/marke/register/2100/DE</a:t>
            </a:r>
            <a:endParaRPr lang="de-DE" sz="1000" dirty="0"/>
          </a:p>
        </p:txBody>
      </p:sp>
      <p:pic>
        <p:nvPicPr>
          <p:cNvPr id="7" name="Inhaltsplatzhalter 6" descr="Registerauskunft des Deutschen Patent- und Markenamtes (DPMA)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31161"/>
            <a:ext cx="8348663" cy="443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2344C-9955-4048-8469-CA9749AFD77D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338EF-0D3A-4493-B37A-4FC1A4A1DE16}" type="datetime1">
              <a:rPr lang="de-DE" sz="800" smtClean="0">
                <a:solidFill>
                  <a:schemeClr val="bg1"/>
                </a:solidFill>
              </a:rPr>
              <a:t>30.11.2017</a:t>
            </a:fld>
            <a:endParaRPr lang="de-DE" sz="800" smtClean="0">
              <a:solidFill>
                <a:schemeClr val="bg1"/>
              </a:solidFill>
            </a:endParaRPr>
          </a:p>
        </p:txBody>
      </p:sp>
      <p:sp>
        <p:nvSpPr>
          <p:cNvPr id="8397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>
                <a:solidFill>
                  <a:schemeClr val="bg1"/>
                </a:solidFill>
              </a:rPr>
              <a:t>Hans-Peter Müller, IVS der Hochschule Koblenz</a:t>
            </a:r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370638" cy="1512168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Netzwerkbildung im regionalen Umfeld;</a:t>
            </a:r>
            <a:br>
              <a:rPr lang="de-DE" dirty="0" smtClean="0"/>
            </a:br>
            <a:r>
              <a:rPr lang="de-DE" dirty="0" smtClean="0"/>
              <a:t>Unterstützung in folgenden Bereichen: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916832"/>
            <a:ext cx="8348663" cy="4380781"/>
          </a:xfrm>
        </p:spPr>
        <p:txBody>
          <a:bodyPr/>
          <a:lstStyle/>
          <a:p>
            <a:pPr eaLnBrk="1" hangingPunct="1"/>
            <a:r>
              <a:rPr lang="de-DE" dirty="0" smtClean="0"/>
              <a:t>Kontakte zu Wirtschaftsförderern</a:t>
            </a:r>
          </a:p>
          <a:p>
            <a:pPr eaLnBrk="1" hangingPunct="1"/>
            <a:r>
              <a:rPr lang="de-DE" dirty="0" smtClean="0"/>
              <a:t>Jurymitglied im Rahmen des Ideenwettbewerbes</a:t>
            </a:r>
          </a:p>
          <a:p>
            <a:pPr eaLnBrk="1" hangingPunct="1"/>
            <a:r>
              <a:rPr lang="de-DE" dirty="0" smtClean="0"/>
              <a:t>Patentanwaltssuche</a:t>
            </a:r>
          </a:p>
          <a:p>
            <a:pPr eaLnBrk="1" hangingPunct="1"/>
            <a:r>
              <a:rPr lang="de-DE" dirty="0" smtClean="0"/>
              <a:t>Technische Unterstützung</a:t>
            </a:r>
          </a:p>
          <a:p>
            <a:pPr eaLnBrk="1" hangingPunct="1"/>
            <a:r>
              <a:rPr lang="de-DE" dirty="0" smtClean="0"/>
              <a:t>Prototypenbau</a:t>
            </a:r>
          </a:p>
          <a:p>
            <a:pPr eaLnBrk="1" hangingPunct="1"/>
            <a:r>
              <a:rPr lang="de-DE" dirty="0" smtClean="0"/>
              <a:t>Kalkulation</a:t>
            </a:r>
          </a:p>
          <a:p>
            <a:pPr eaLnBrk="1" hangingPunct="1"/>
            <a:r>
              <a:rPr lang="de-DE" dirty="0" smtClean="0"/>
              <a:t>Vertragsrecht</a:t>
            </a:r>
          </a:p>
          <a:p>
            <a:pPr eaLnBrk="1" hangingPunct="1"/>
            <a:r>
              <a:rPr lang="de-DE" dirty="0" smtClean="0"/>
              <a:t>Lizenzverkauf</a:t>
            </a:r>
          </a:p>
          <a:p>
            <a:pPr eaLnBrk="1" hangingPunct="1"/>
            <a:r>
              <a:rPr lang="de-DE" dirty="0"/>
              <a:t>Austausch mit </a:t>
            </a:r>
            <a:r>
              <a:rPr lang="de-DE" dirty="0" smtClean="0"/>
              <a:t>Erfindern </a:t>
            </a:r>
            <a:r>
              <a:rPr lang="de-DE" dirty="0"/>
              <a:t>im Erfinderclub Deutsches </a:t>
            </a:r>
            <a:r>
              <a:rPr lang="de-DE" dirty="0" smtClean="0"/>
              <a:t>Eck Koblenz u.a.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6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370638" cy="539526"/>
          </a:xfrm>
        </p:spPr>
        <p:txBody>
          <a:bodyPr/>
          <a:lstStyle/>
          <a:p>
            <a:r>
              <a:rPr lang="de-DE" dirty="0"/>
              <a:t>Beratung zu gründeraffinen Themen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Vorträge für </a:t>
            </a:r>
            <a:r>
              <a:rPr lang="de-DE" dirty="0" err="1" smtClean="0"/>
              <a:t>KoNet</a:t>
            </a:r>
            <a:endParaRPr lang="de-DE" dirty="0" smtClean="0"/>
          </a:p>
          <a:p>
            <a:r>
              <a:rPr lang="de-DE" dirty="0" smtClean="0"/>
              <a:t>Vorträge in Seminaren von Prof. </a:t>
            </a:r>
            <a:r>
              <a:rPr lang="de-DE" dirty="0" err="1" smtClean="0"/>
              <a:t>Kaschny</a:t>
            </a:r>
            <a:r>
              <a:rPr lang="de-DE" dirty="0" smtClean="0"/>
              <a:t> und Prof. Reinemann </a:t>
            </a:r>
          </a:p>
          <a:p>
            <a:r>
              <a:rPr lang="de-DE" dirty="0" smtClean="0"/>
              <a:t>Vorstellung von Gründern in den Seminaren von Prof. </a:t>
            </a:r>
            <a:r>
              <a:rPr lang="de-DE" dirty="0" err="1" smtClean="0"/>
              <a:t>Kaschny</a:t>
            </a:r>
            <a:endParaRPr lang="de-DE" dirty="0"/>
          </a:p>
          <a:p>
            <a:r>
              <a:rPr lang="de-DE" dirty="0" smtClean="0"/>
              <a:t>Vermittlung von Business-Plänen</a:t>
            </a:r>
          </a:p>
          <a:p>
            <a:r>
              <a:rPr lang="de-DE" dirty="0" smtClean="0"/>
              <a:t>Beratung durch </a:t>
            </a:r>
            <a:r>
              <a:rPr lang="de-DE" dirty="0" err="1" smtClean="0"/>
              <a:t>ProfessorInnen</a:t>
            </a:r>
            <a:r>
              <a:rPr lang="de-DE" dirty="0" smtClean="0"/>
              <a:t> verschiedener Fachbereiche</a:t>
            </a:r>
          </a:p>
          <a:p>
            <a:r>
              <a:rPr lang="de-DE" dirty="0" smtClean="0"/>
              <a:t>Beratung gründungsaffiner Patentanmelder</a:t>
            </a:r>
          </a:p>
          <a:p>
            <a:r>
              <a:rPr lang="de-DE" dirty="0" smtClean="0"/>
              <a:t>Beratung interner Interessenten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D6C45-A7F0-40E1-878D-17A4565985F2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7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Ideenwettbewerb</a:t>
            </a:r>
            <a:br>
              <a:rPr lang="de-DE" dirty="0" smtClean="0"/>
            </a:br>
            <a:r>
              <a:rPr lang="de-DE" sz="1000" dirty="0" smtClean="0">
                <a:hlinkClick r:id="rId2"/>
              </a:rPr>
              <a:t>http://ideenwettbewerb-rlp.de</a:t>
            </a:r>
            <a:endParaRPr lang="de-DE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B9B31-D377-4A02-9895-5D405CA3FCE1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pic>
        <p:nvPicPr>
          <p:cNvPr id="10" name="Inhaltsplatzhalter 9" descr="Wettbewerb - Ideenwettbewerb RLP , Koblenz - Wettbewerb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799747"/>
            <a:ext cx="8348663" cy="449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0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 durch den </a:t>
            </a:r>
            <a:r>
              <a:rPr lang="de-DE" dirty="0"/>
              <a:t>Kreis Ahrweiler</a:t>
            </a:r>
            <a:br>
              <a:rPr lang="de-DE" dirty="0"/>
            </a:br>
            <a:r>
              <a:rPr lang="de-DE" sz="1000" dirty="0">
                <a:hlinkClick r:id="rId2"/>
              </a:rPr>
              <a:t>http://www.brohltal.de/index.php?option=com_content&amp;task=view&amp;id=1937&amp;Itemid=321</a:t>
            </a:r>
            <a:endParaRPr lang="de-DE" sz="1000" dirty="0"/>
          </a:p>
        </p:txBody>
      </p:sp>
      <p:pic>
        <p:nvPicPr>
          <p:cNvPr id="7" name="Inhaltsplatzhalter 6" descr="Verbandsgemeinde Brohltal - Erlebnis pur - - Oberzissener holt ersten Preis beim Ideenwettbewerb RLP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799747"/>
            <a:ext cx="8348663" cy="449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03C9C-6474-47F5-9EF7-A5589BACCC0C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6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 in der </a:t>
            </a:r>
            <a:r>
              <a:rPr lang="de-DE" dirty="0"/>
              <a:t>überregionalen Presse</a:t>
            </a:r>
            <a:br>
              <a:rPr lang="de-DE" dirty="0"/>
            </a:br>
            <a:r>
              <a:rPr lang="de-DE" sz="1000" dirty="0">
                <a:hlinkClick r:id="rId2"/>
              </a:rPr>
              <a:t>http://jetzt.sueddeutsche.de/texte/anzeigen/589782/Klinken-putzen</a:t>
            </a:r>
            <a:endParaRPr lang="de-DE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0FD94-FC46-448E-A6C8-D12B7D74EE2A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84784"/>
            <a:ext cx="8348663" cy="478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1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technischer Fachliteratur: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WTI: </a:t>
            </a:r>
            <a:r>
              <a:rPr lang="de-DE" sz="1000" dirty="0">
                <a:hlinkClick r:id="rId2"/>
              </a:rPr>
              <a:t>http</a:t>
            </a:r>
            <a:r>
              <a:rPr lang="de-DE" sz="1000" dirty="0" smtClean="0">
                <a:hlinkClick r:id="rId2"/>
              </a:rPr>
              <a:t>://wtiweb.wti-frankfurt.de/hs-koblenz</a:t>
            </a:r>
            <a:endParaRPr lang="de-DE" sz="1000" dirty="0"/>
          </a:p>
        </p:txBody>
      </p:sp>
      <p:pic>
        <p:nvPicPr>
          <p:cNvPr id="7" name="Inhaltsplatzhalter 6" descr="WTI FrankfurtEinfache Suche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799747"/>
            <a:ext cx="8348663" cy="449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A677B-3DD1-42B6-9D86-E947516CE3D9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Ihre Ansprechpartner: Abteilung Forschung und Transfer der Hochschule </a:t>
            </a:r>
            <a:r>
              <a:rPr lang="de-DE" sz="2000" dirty="0"/>
              <a:t>Koblenz</a:t>
            </a:r>
            <a:br>
              <a:rPr lang="de-DE" sz="2000" dirty="0"/>
            </a:br>
            <a:r>
              <a:rPr lang="de-DE" sz="1000" dirty="0">
                <a:hlinkClick r:id="rId2"/>
              </a:rPr>
              <a:t>http://</a:t>
            </a:r>
            <a:r>
              <a:rPr lang="de-DE" sz="1000" dirty="0" smtClean="0">
                <a:hlinkClick r:id="rId2"/>
              </a:rPr>
              <a:t>www.hs-koblenz.de/forschung-transfer/start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2344C-9955-4048-8469-CA9749AFD77D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206" y="1798638"/>
            <a:ext cx="8305800" cy="449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3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5788"/>
            <a:ext cx="6370638" cy="935037"/>
          </a:xfrm>
        </p:spPr>
        <p:txBody>
          <a:bodyPr/>
          <a:lstStyle/>
          <a:p>
            <a:pPr eaLnBrk="1" hangingPunct="1"/>
            <a:r>
              <a:rPr lang="de-DE" dirty="0" smtClean="0"/>
              <a:t>Das Internet-Gedächtnis</a:t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Wayback-Machine</a:t>
            </a:r>
            <a:r>
              <a:rPr lang="de-DE" dirty="0" smtClean="0"/>
              <a:t>: </a:t>
            </a:r>
            <a:r>
              <a:rPr lang="de-DE" sz="1000" dirty="0" smtClean="0">
                <a:hlinkClick r:id="rId3"/>
              </a:rPr>
              <a:t>http://archive.org/index.php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 smtClean="0"/>
          </a:p>
        </p:txBody>
      </p:sp>
      <p:pic>
        <p:nvPicPr>
          <p:cNvPr id="29699" name="Inhaltsplatzhalter 2" descr="Internet Archive: Digital Library of Free Books, Movies, Music &amp; Wayback Machine - Mozilla Firefox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17663" y="1798638"/>
            <a:ext cx="5830887" cy="4498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Hans-Peter Müller, IVS der Hochschule Koblenz</a:t>
            </a:r>
          </a:p>
        </p:txBody>
      </p:sp>
      <p:sp>
        <p:nvSpPr>
          <p:cNvPr id="29701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19482-7F6A-4DAA-8B12-CA997E00E7D0}" type="datetime1">
              <a:rPr lang="de-DE" sz="800" smtClean="0"/>
              <a:t>30.11.2017</a:t>
            </a:fld>
            <a:endParaRPr lang="de-DE" sz="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516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370638" cy="9350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Warum finde ich nicht „alles“ über eine normale </a:t>
            </a:r>
            <a:r>
              <a:rPr lang="de-DE" dirty="0"/>
              <a:t>Google-Suche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de-DE" sz="1100" dirty="0" smtClean="0">
                <a:hlinkClick r:id="rId2"/>
              </a:rPr>
              <a:t>http</a:t>
            </a:r>
            <a:r>
              <a:rPr lang="de-DE" sz="1100" dirty="0">
                <a:hlinkClick r:id="rId2"/>
              </a:rPr>
              <a:t>://www.ub.uni-bielefeld.de/biblio/search/help/invisibleweb.htm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000" dirty="0"/>
              <a:t/>
            </a:r>
            <a:br>
              <a:rPr lang="de-DE" sz="1000" dirty="0"/>
            </a:br>
            <a:endParaRPr lang="de-DE" sz="1000" dirty="0"/>
          </a:p>
        </p:txBody>
      </p:sp>
      <p:pic>
        <p:nvPicPr>
          <p:cNvPr id="7" name="Inhaltsplatzhalter 6" descr="UB Bielefeld: Was Google nicht findet …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348663" cy="449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2344C-9955-4048-8469-CA9749AFD77D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3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Arbeitsbereiche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Patent- und Literaturrecherchen für externe und interne Kunden</a:t>
            </a:r>
          </a:p>
          <a:p>
            <a:r>
              <a:rPr lang="de-DE" dirty="0" smtClean="0"/>
              <a:t>Literaturrecherchen für Studierende, Promovierende </a:t>
            </a:r>
          </a:p>
          <a:p>
            <a:r>
              <a:rPr lang="de-DE" dirty="0" smtClean="0"/>
              <a:t>Ansprechpartner für die Hochschulkontakte zur IMG (Patentverwertungsagentur in Rheinland-Pfalz)</a:t>
            </a:r>
          </a:p>
          <a:p>
            <a:r>
              <a:rPr lang="de-DE" dirty="0" smtClean="0"/>
              <a:t>Beratung zu gründeraffinen Themen</a:t>
            </a:r>
          </a:p>
          <a:p>
            <a:r>
              <a:rPr lang="de-DE" dirty="0" smtClean="0"/>
              <a:t>Vermittlung von Expertenwissen</a:t>
            </a:r>
          </a:p>
          <a:p>
            <a:r>
              <a:rPr lang="de-DE" dirty="0" smtClean="0"/>
              <a:t>Vertragsberatung für die Hochschule</a:t>
            </a:r>
          </a:p>
          <a:p>
            <a:r>
              <a:rPr lang="de-DE" dirty="0" smtClean="0"/>
              <a:t>Netzwerkbildung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64342-8850-4FD0-8875-41E71DFA88F5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5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Ansprechpartner aus der Hochschule Koblenz,</a:t>
            </a:r>
          </a:p>
          <a:p>
            <a:pPr marL="0" indent="0">
              <a:buNone/>
            </a:pPr>
            <a:r>
              <a:rPr lang="de-DE" dirty="0" smtClean="0"/>
              <a:t>Vermittlung von Expertenwissen </a:t>
            </a:r>
          </a:p>
          <a:p>
            <a:pPr marL="0" indent="0">
              <a:buNone/>
            </a:pPr>
            <a:r>
              <a:rPr lang="de-DE" dirty="0" smtClean="0"/>
              <a:t>(Patentanwälte, Gründungsberater, Web-Designer, Textgestalter u.v.a.),</a:t>
            </a:r>
          </a:p>
          <a:p>
            <a:pPr marL="0" indent="0">
              <a:buNone/>
            </a:pPr>
            <a:r>
              <a:rPr lang="de-DE" dirty="0" smtClean="0"/>
              <a:t>Vermittlung potenzieller </a:t>
            </a:r>
            <a:r>
              <a:rPr lang="de-DE" dirty="0" err="1" smtClean="0"/>
              <a:t>BewerberInnen</a:t>
            </a:r>
            <a:r>
              <a:rPr lang="de-DE" dirty="0" smtClean="0"/>
              <a:t> für den Ideenwettbewerb Rheinland-Pfalz,</a:t>
            </a:r>
          </a:p>
          <a:p>
            <a:pPr marL="0" indent="0">
              <a:buNone/>
            </a:pPr>
            <a:r>
              <a:rPr lang="de-DE" dirty="0" smtClean="0"/>
              <a:t>Technologieberatung durch die Kammern der Region (Ansprechpartner: Dr. </a:t>
            </a:r>
            <a:r>
              <a:rPr lang="de-DE" dirty="0" err="1" smtClean="0"/>
              <a:t>Greulich</a:t>
            </a:r>
            <a:r>
              <a:rPr lang="de-DE" dirty="0" smtClean="0"/>
              <a:t>, Dr. </a:t>
            </a:r>
            <a:r>
              <a:rPr lang="de-DE" dirty="0" err="1" smtClean="0"/>
              <a:t>Strompen</a:t>
            </a:r>
            <a:r>
              <a:rPr lang="de-DE" dirty="0"/>
              <a:t> </a:t>
            </a:r>
            <a:r>
              <a:rPr lang="de-DE" dirty="0" smtClean="0"/>
              <a:t>u.a.).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5B21B-EEB9-4009-9D9B-8AE89414A915}" type="datetime1">
              <a:rPr lang="de-DE" smtClean="0"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Patentrecherchen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„Hilfe zur Selbsthilfe“: kostenfreie Quellen aus dem Internet</a:t>
            </a:r>
          </a:p>
          <a:p>
            <a:endParaRPr lang="de-DE" smtClean="0"/>
          </a:p>
          <a:p>
            <a:r>
              <a:rPr lang="de-DE" smtClean="0"/>
              <a:t>Depatisnet			Espacenet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B0C1-121F-4C16-87E9-F510AABC4920}" type="datetime1">
              <a:rPr lang="de-DE" smtClean="0"/>
              <a:pPr/>
              <a:t>30.11.2017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BF05-A5CA-4DC9-9018-CF673B9B89C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2" y="2996952"/>
            <a:ext cx="2520876" cy="164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2540000" cy="164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1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7"/>
            <a:ext cx="6370638" cy="720081"/>
          </a:xfrm>
        </p:spPr>
        <p:txBody>
          <a:bodyPr/>
          <a:lstStyle/>
          <a:p>
            <a:r>
              <a:rPr lang="de-DE" dirty="0" err="1" smtClean="0"/>
              <a:t>Depatisnet</a:t>
            </a:r>
            <a:endParaRPr lang="de-DE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Datenbestand: ca 68 Mio. Patentveröffentlichungen aus über 70 Ländern</a:t>
            </a:r>
          </a:p>
          <a:p>
            <a:r>
              <a:rPr lang="de-DE" smtClean="0"/>
              <a:t>Für deutsche Schriften: Volltextrecherche</a:t>
            </a:r>
          </a:p>
          <a:p>
            <a:r>
              <a:rPr lang="de-DE" smtClean="0"/>
              <a:t>Dokumente im PDF-Format abrufbar</a:t>
            </a:r>
          </a:p>
          <a:p>
            <a:r>
              <a:rPr lang="de-DE" smtClean="0"/>
              <a:t>Komplexe Suchanfragen sind möglich (IKOFAX-Modus). Zahlreiche Suchfelder sind verfügbar.</a:t>
            </a:r>
          </a:p>
          <a:p>
            <a:r>
              <a:rPr lang="de-DE" smtClean="0"/>
              <a:t>Anzeige der Familienmitglieder</a:t>
            </a:r>
          </a:p>
          <a:p>
            <a:pPr>
              <a:buFont typeface="Monotype Sorts" pitchFamily="2" charset="2"/>
              <a:buNone/>
            </a:pPr>
            <a:endParaRPr lang="de-DE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22A06-7104-4DCD-A97C-D4CE9D21DDCF}" type="datetime1">
              <a:rPr lang="de-DE" smtClean="0"/>
              <a:t>30.11.2017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1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Patentrecherche</a:t>
            </a:r>
            <a:br>
              <a:rPr lang="de-DE" altLang="de-DE" dirty="0" smtClean="0"/>
            </a:br>
            <a:r>
              <a:rPr lang="de-DE" altLang="de-DE" sz="1000" dirty="0" smtClean="0">
                <a:hlinkClick r:id="rId3"/>
              </a:rPr>
              <a:t>https://</a:t>
            </a:r>
            <a:r>
              <a:rPr lang="de-DE" altLang="de-DE" sz="1000" i="1" dirty="0" smtClean="0">
                <a:hlinkClick r:id="rId3"/>
              </a:rPr>
              <a:t>depatisnet.dpma.de/DepatisNet/depatisnet?window=1&amp;space=menu&amp;content=index&amp;action=index</a:t>
            </a:r>
            <a:endParaRPr lang="de-DE" altLang="de-DE" sz="1000" i="1" dirty="0" smtClean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r="41333" b="3403"/>
          <a:stretch>
            <a:fillRect/>
          </a:stretch>
        </p:blipFill>
        <p:spPr>
          <a:xfrm>
            <a:off x="323850" y="1556792"/>
            <a:ext cx="5976938" cy="5017046"/>
          </a:xfrm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Pfeil nach rechts 7"/>
          <p:cNvSpPr>
            <a:spLocks noChangeArrowheads="1"/>
          </p:cNvSpPr>
          <p:nvPr/>
        </p:nvSpPr>
        <p:spPr bwMode="auto">
          <a:xfrm rot="10800000">
            <a:off x="5364088" y="3778402"/>
            <a:ext cx="720402" cy="193675"/>
          </a:xfrm>
          <a:prstGeom prst="rightArrow">
            <a:avLst>
              <a:gd name="adj1" fmla="val 50000"/>
              <a:gd name="adj2" fmla="val 86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7"/>
              </a:buBlip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de-DE" altLang="de-DE" sz="2400">
              <a:latin typeface="Times New Roman" pitchFamily="18" charset="0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227763" y="3357563"/>
            <a:ext cx="2735262" cy="17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274638" indent="-274638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tabLst>
                <a:tab pos="441325" algn="l"/>
              </a:tabLst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tabLst>
                <a:tab pos="441325" algn="l"/>
              </a:tabLst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7"/>
              </a:buBlip>
              <a:tabLst>
                <a:tab pos="441325" algn="l"/>
              </a:tabLst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de-DE" altLang="de-DE" sz="1600"/>
              <a:t>Recherche in einzelnen Suchfeldern</a:t>
            </a:r>
          </a:p>
          <a:p>
            <a:r>
              <a:rPr kumimoji="0" lang="de-DE" altLang="de-DE" sz="1600"/>
              <a:t>Suche im Volltext</a:t>
            </a:r>
          </a:p>
          <a:p>
            <a:r>
              <a:rPr kumimoji="0" lang="de-DE" altLang="de-DE" sz="1600"/>
              <a:t>Suche nach der Patentnummer</a:t>
            </a:r>
          </a:p>
        </p:txBody>
      </p:sp>
      <p:sp>
        <p:nvSpPr>
          <p:cNvPr id="66566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7"/>
              </a:buBlip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mtClean="0"/>
              <a:t>Hans-Peter Müller, IVS der Hochschule Koblenz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76DA6-F013-481E-8F33-2C84D4F3FB76}" type="datetime1">
              <a:rPr lang="de-DE" smtClean="0"/>
              <a:t>30.11.2017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1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37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Patentquellen im Internet</a:t>
            </a:r>
            <a:br>
              <a:rPr lang="de-DE" altLang="de-DE" dirty="0" smtClean="0"/>
            </a:br>
            <a:r>
              <a:rPr lang="de-DE" altLang="de-DE" sz="1200" dirty="0" smtClean="0">
                <a:hlinkClick r:id="rId3"/>
              </a:rPr>
              <a:t>http://dpma.de/</a:t>
            </a:r>
            <a:endParaRPr lang="de-DE" altLang="de-DE" sz="1200" dirty="0" smtClean="0"/>
          </a:p>
        </p:txBody>
      </p:sp>
      <p:pic>
        <p:nvPicPr>
          <p:cNvPr id="65539" name="Inhaltsplatzhalter 2" descr="DPMA - Startseite - Mozilla Firefox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18967" r="17567"/>
          <a:stretch>
            <a:fillRect/>
          </a:stretch>
        </p:blipFill>
        <p:spPr>
          <a:xfrm>
            <a:off x="395537" y="1463675"/>
            <a:ext cx="7416824" cy="5054585"/>
          </a:xfrm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Pfeil nach rechts 7"/>
          <p:cNvSpPr>
            <a:spLocks noChangeArrowheads="1"/>
          </p:cNvSpPr>
          <p:nvPr/>
        </p:nvSpPr>
        <p:spPr bwMode="auto">
          <a:xfrm rot="10800000">
            <a:off x="2231229" y="3573016"/>
            <a:ext cx="1908722" cy="481460"/>
          </a:xfrm>
          <a:prstGeom prst="rightArrow">
            <a:avLst>
              <a:gd name="adj1" fmla="val 50000"/>
              <a:gd name="adj2" fmla="val 860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7"/>
              </a:buBlip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de-DE" altLang="de-DE" sz="2400">
              <a:latin typeface="Times New Roman" pitchFamily="18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227763" y="3357563"/>
            <a:ext cx="2735262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274638" indent="-274638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tabLst>
                <a:tab pos="441325" algn="l"/>
              </a:tabLst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tabLst>
                <a:tab pos="441325" algn="l"/>
              </a:tabLst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7"/>
              </a:buBlip>
              <a:tabLst>
                <a:tab pos="441325" algn="l"/>
              </a:tabLst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tabLst>
                <a:tab pos="441325" algn="l"/>
              </a:tabLs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de-DE" altLang="de-DE" sz="1600"/>
              <a:t>Gut strukturierte Eingangsseite</a:t>
            </a:r>
          </a:p>
          <a:p>
            <a:r>
              <a:rPr kumimoji="0" lang="de-DE" altLang="de-DE" sz="1600"/>
              <a:t>Direkter Zugriff zu den Primärinformationen des Patentamtes</a:t>
            </a:r>
          </a:p>
        </p:txBody>
      </p:sp>
      <p:sp>
        <p:nvSpPr>
          <p:cNvPr id="6554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5"/>
              </a:buBlip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6"/>
              </a:buBlip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Blip>
                <a:blip r:embed="rId7"/>
              </a:buBlip>
              <a:defRPr kumimoji="1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7"/>
              </a:buBlip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de-DE" altLang="de-DE" smtClean="0"/>
              <a:t>Hans-Peter Müller, IVS der Hochschule Koblenz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31BD6-68B7-4F62-8103-15CDF17B198E}" type="datetime1">
              <a:rPr lang="de-DE" smtClean="0"/>
              <a:t>30.11.2017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4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27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6370638" cy="467519"/>
          </a:xfrm>
        </p:spPr>
        <p:txBody>
          <a:bodyPr/>
          <a:lstStyle/>
          <a:p>
            <a:r>
              <a:rPr lang="de-DE" smtClean="0"/>
              <a:t>esp@cenet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132855"/>
            <a:ext cx="8591550" cy="4406057"/>
          </a:xfrm>
        </p:spPr>
        <p:txBody>
          <a:bodyPr/>
          <a:lstStyle/>
          <a:p>
            <a:r>
              <a:rPr lang="de-DE" sz="2000" dirty="0" smtClean="0"/>
              <a:t>Daten aus dem Europäischen Patentamt</a:t>
            </a:r>
          </a:p>
          <a:p>
            <a:r>
              <a:rPr lang="de-DE" sz="2000" dirty="0" smtClean="0"/>
              <a:t>Mehr als 70 Mio. Dokumente</a:t>
            </a:r>
          </a:p>
          <a:p>
            <a:r>
              <a:rPr lang="de-DE" sz="2000" dirty="0" smtClean="0"/>
              <a:t>Bestehend aus drei Teildatenbanken:</a:t>
            </a:r>
          </a:p>
          <a:p>
            <a:pPr>
              <a:buFont typeface="Monotype Sorts" pitchFamily="2" charset="2"/>
              <a:buNone/>
            </a:pPr>
            <a:r>
              <a:rPr lang="de-DE" sz="2000" dirty="0" smtClean="0"/>
              <a:t>	Worldwide: Anmeldungen aus mehr als 90 Ländern</a:t>
            </a:r>
          </a:p>
          <a:p>
            <a:pPr>
              <a:buFont typeface="Monotype Sorts" pitchFamily="2" charset="2"/>
              <a:buNone/>
            </a:pPr>
            <a:r>
              <a:rPr lang="de-DE" sz="2000" dirty="0" smtClean="0"/>
              <a:t>	EP – </a:t>
            </a:r>
            <a:r>
              <a:rPr lang="de-DE" sz="2000" dirty="0" err="1" smtClean="0"/>
              <a:t>esp@cenet</a:t>
            </a:r>
            <a:r>
              <a:rPr lang="de-DE" sz="2000" dirty="0" smtClean="0"/>
              <a:t>: Anmeldungen beim Europäischen Patentamt</a:t>
            </a:r>
          </a:p>
          <a:p>
            <a:pPr>
              <a:buFont typeface="Monotype Sorts" pitchFamily="2" charset="2"/>
              <a:buNone/>
            </a:pPr>
            <a:r>
              <a:rPr lang="de-DE" sz="2000" dirty="0" smtClean="0"/>
              <a:t>	WIPO – </a:t>
            </a:r>
            <a:r>
              <a:rPr lang="de-DE" sz="2000" dirty="0" err="1" smtClean="0"/>
              <a:t>exp@cenet</a:t>
            </a:r>
            <a:r>
              <a:rPr lang="de-DE" sz="2000" dirty="0" smtClean="0"/>
              <a:t>: Anmeldungen bei der WIPO in Genf</a:t>
            </a:r>
          </a:p>
          <a:p>
            <a:r>
              <a:rPr lang="de-DE" sz="2000" dirty="0" smtClean="0"/>
              <a:t>Anzeige der INPADOC-Familie und </a:t>
            </a:r>
            <a:r>
              <a:rPr lang="de-DE" sz="2000" dirty="0" err="1" smtClean="0"/>
              <a:t>Rechtsstandsdaten</a:t>
            </a:r>
            <a:endParaRPr lang="de-DE" sz="2000" dirty="0" smtClean="0"/>
          </a:p>
          <a:p>
            <a:r>
              <a:rPr lang="de-DE" sz="2000" dirty="0" smtClean="0"/>
              <a:t>Register Plus: sämtliche Informationen über europäische Anmeldungen, Verfahrens- und </a:t>
            </a:r>
            <a:r>
              <a:rPr lang="de-DE" sz="2000" dirty="0" err="1" smtClean="0"/>
              <a:t>Rechtsstandsdaten</a:t>
            </a:r>
            <a:r>
              <a:rPr lang="de-DE" sz="2000" dirty="0" smtClean="0"/>
              <a:t>.</a:t>
            </a:r>
          </a:p>
          <a:p>
            <a:pPr>
              <a:buFont typeface="Monotype Sorts" pitchFamily="2" charset="2"/>
              <a:buNone/>
            </a:pPr>
            <a:endParaRPr lang="de-DE" sz="20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33233-114D-4C7C-AE2F-0A065D9F22F7}" type="datetime1">
              <a:rPr lang="de-DE" smtClean="0"/>
              <a:t>30.11.2017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Hans-Peter Müller, IVS der Hochschule Koblenz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BF05-A5CA-4DC9-9018-CF673B9B89C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9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koblenz_q">
  <a:themeElements>
    <a:clrScheme name="fhkoblenz_q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hkoblenz_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hkoblenz_q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koblenz_q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koblenz_q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koblenz_q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koblenz_q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koblenz_q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koblenz_q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547</Words>
  <Application>Microsoft Office PowerPoint</Application>
  <PresentationFormat>Bildschirmpräsentation (4:3)</PresentationFormat>
  <Paragraphs>173</Paragraphs>
  <Slides>21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Monotype Sorts</vt:lpstr>
      <vt:lpstr>Times New Roman</vt:lpstr>
      <vt:lpstr>fhkoblenz_q</vt:lpstr>
      <vt:lpstr>Image</vt:lpstr>
      <vt:lpstr>Die Informationsvermittlungsstelle der Hochschule Koblenz</vt:lpstr>
      <vt:lpstr>Ihre Ansprechpartner: Abteilung Forschung und Transfer der Hochschule Koblenz http://www.hs-koblenz.de/forschung-transfer/start</vt:lpstr>
      <vt:lpstr>Arbeitsbereiche</vt:lpstr>
      <vt:lpstr>Netzwerkbildung</vt:lpstr>
      <vt:lpstr>Patentrecherchen</vt:lpstr>
      <vt:lpstr>Depatisnet</vt:lpstr>
      <vt:lpstr>Patentrecherche https://depatisnet.dpma.de/DepatisNet/depatisnet?window=1&amp;space=menu&amp;content=index&amp;action=index</vt:lpstr>
      <vt:lpstr>Patentquellen im Internet http://dpma.de/</vt:lpstr>
      <vt:lpstr>esp@cenet</vt:lpstr>
      <vt:lpstr>Patentrecherche http://worldwide.espacenet.com/searchResults?submitted=true&amp;locale=de_EP&amp;DB=EPODOC&amp;ST=advanced&amp;TI=&amp;AB=&amp;PN=&amp;AP=&amp;PR=&amp;PD=&amp;PA=schauff&amp;IN=&amp;CPC=&amp;IC=&amp;Submit=SUCHEN</vt:lpstr>
      <vt:lpstr>Patentrecherchen: Recherchebeispiele </vt:lpstr>
      <vt:lpstr>Recherche von Markennamen https://register.dpma.de/DPMAregister/Uebersicht</vt:lpstr>
      <vt:lpstr>Markenrecherche https://register.dpma.de/DPMAregister/marke/register/2100/DE</vt:lpstr>
      <vt:lpstr> Netzwerkbildung im regionalen Umfeld; Unterstützung in folgenden Bereichen:</vt:lpstr>
      <vt:lpstr>Beratung zu gründeraffinen Themen </vt:lpstr>
      <vt:lpstr>Ideenwettbewerb http://ideenwettbewerb-rlp.de</vt:lpstr>
      <vt:lpstr>Unterstützung durch den Kreis Ahrweiler http://www.brohltal.de/index.php?option=com_content&amp;task=view&amp;id=1937&amp;Itemid=321</vt:lpstr>
      <vt:lpstr>Feedback in der überregionalen Presse http://jetzt.sueddeutsche.de/texte/anzeigen/589782/Klinken-putzen</vt:lpstr>
      <vt:lpstr>Suche nach technischer Fachliteratur: WTI: http://wtiweb.wti-frankfurt.de/hs-koblenz</vt:lpstr>
      <vt:lpstr>Das Internet-Gedächtnis The Wayback-Machine: http://archive.org/index.php </vt:lpstr>
      <vt:lpstr>Warum finde ich nicht „alles“ über eine normale Google-Suche?  http://www.ub.uni-bielefeld.de/biblio/search/help/invisibleweb.htm  </vt:lpstr>
    </vt:vector>
  </TitlesOfParts>
  <Company>FH-Koblenz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Verwaltung</dc:creator>
  <cp:lastModifiedBy>ivs</cp:lastModifiedBy>
  <cp:revision>155</cp:revision>
  <cp:lastPrinted>2014-11-21T13:00:05Z</cp:lastPrinted>
  <dcterms:created xsi:type="dcterms:W3CDTF">2008-02-22T11:59:15Z</dcterms:created>
  <dcterms:modified xsi:type="dcterms:W3CDTF">2017-11-30T10:30:54Z</dcterms:modified>
</cp:coreProperties>
</file>