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93CF92D-6073-4648-8A39-64377371C302}">
          <p14:sldIdLst>
            <p14:sldId id="257"/>
            <p14:sldId id="259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la Ismael" initials="SI" lastIdx="2" clrIdx="0">
    <p:extLst>
      <p:ext uri="{19B8F6BF-5375-455C-9EA6-DF929625EA0E}">
        <p15:presenceInfo xmlns:p15="http://schemas.microsoft.com/office/powerpoint/2012/main" userId="Shola Isma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3"/>
    <p:restoredTop sz="86558" autoAdjust="0"/>
  </p:normalViewPr>
  <p:slideViewPr>
    <p:cSldViewPr snapToGrid="0" snapToObjects="1" showGuides="1">
      <p:cViewPr varScale="1">
        <p:scale>
          <a:sx n="68" d="100"/>
          <a:sy n="68" d="100"/>
        </p:scale>
        <p:origin x="133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7E05-DF87-8743-8139-881D3FBB1F57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BFB5-565A-DC41-BED6-0862329BC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08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11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95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46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39256-A093-664F-8617-B08D4E019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166D9C-FC87-3C44-A6CB-ACB833F20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73B6CE-B4E4-834E-B2B4-80C8ED37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7B5B1-78C9-764E-98B2-609A11C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9BCF8-D2CF-7D47-9B71-00C2A880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reieck 6">
            <a:extLst>
              <a:ext uri="{FF2B5EF4-FFF2-40B4-BE49-F238E27FC236}">
                <a16:creationId xmlns:a16="http://schemas.microsoft.com/office/drawing/2014/main" id="{996282C1-8741-AD45-AB9A-24114AB7E02C}"/>
              </a:ext>
            </a:extLst>
          </p:cNvPr>
          <p:cNvSpPr/>
          <p:nvPr userDrawn="1"/>
        </p:nvSpPr>
        <p:spPr>
          <a:xfrm>
            <a:off x="-7022281" y="5899815"/>
            <a:ext cx="18053049" cy="1124233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C23F3C45-9799-3842-9E5B-B990010F3DFA}"/>
              </a:ext>
            </a:extLst>
          </p:cNvPr>
          <p:cNvSpPr/>
          <p:nvPr userDrawn="1"/>
        </p:nvSpPr>
        <p:spPr>
          <a:xfrm>
            <a:off x="1789538" y="5899815"/>
            <a:ext cx="20804923" cy="1182766"/>
          </a:xfrm>
          <a:prstGeom prst="triangle">
            <a:avLst/>
          </a:prstGeom>
          <a:solidFill>
            <a:srgbClr val="1BA0AF">
              <a:alpha val="60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2D14260-7526-4D9A-B2E3-09BF3706E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-6528620" y="-60405"/>
            <a:ext cx="12949085" cy="112423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1D932FF-2AA3-445A-8F55-BC5881790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5323" y="6266863"/>
            <a:ext cx="1950889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63DDF-229C-7E4F-8D72-E87A4B0D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726D5E-070B-8748-ADCA-76C5C5CE3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26F2E8-0283-1648-9047-9D1EAD3A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6002CD-2766-DA4A-B526-9FDA96CB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3E9254-C085-9C4F-95DD-B694131F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6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FA6058-F19C-534A-95F6-351F0844F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DDA0D-6C21-1E48-8C23-CC75D5FFC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8891E1-91C3-DF49-B6FC-087220FC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8E7E6C-2D3D-A94C-8F89-A3974E19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72B611-885A-0142-8D73-48E70E33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1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B49A3-F4D0-5348-A70C-0E537EC7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B26BBA-2A91-E943-BDE4-5CFFCF93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6FCD8C-050F-FB4A-A0BB-BDFEE38A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F253C8-E01B-9043-8163-C5B38E85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5F09A4-1D51-4B45-8D74-5E7EC07F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142FD-0EE4-D644-9456-51F764DE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799F89-A77E-A749-9F58-7FC60E51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9F357-E6D1-1148-8565-653EA848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F5A43-5134-A942-BAAC-2E25EF05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A07591-6162-5A41-B543-D96D4497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7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5B8DC-C6DD-F540-977C-CF2E027A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A4389-179A-954B-93CB-9228DB167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089E76-3C1C-D843-AFAC-8CE16F8CC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D59472-4BE5-D842-AF30-F8168EC2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4DBD26-EA7D-5C4C-BC4C-984CCE70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A2E72B-B547-5141-935C-6CF8DBAE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ABF29-AA7C-824C-93E9-43DB70FB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67F4FD-675E-1D47-AE12-2C9BE9E9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5B2279-33EF-3A41-B32E-88F611B1C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D41A01-90C5-6245-8075-01F937DE4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8D1C56-58B4-5549-8A50-A68319C0C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E2C602-F190-BC49-8485-99C14526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BE07A2-8A59-EE4B-B69C-5330A079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25755E-DF1C-D946-9DD5-867E0D26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11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9CDD2-C2D3-094B-AE57-7D2484EE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82747C-8EF7-6542-BE34-8B4B2897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E3F802-FE86-2B4B-83A7-3E9D4795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903374-D7A3-D446-9888-56A29FC6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2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3C56E8-6A5B-5A4F-8D8E-70766DE2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6DC3B5-40B8-514C-B86D-7651DE5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A004A0-E98D-334E-AF3A-A6242C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F0D15-85A5-CE40-B19E-13B6CD1A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7BD400-53CA-8D4E-8548-87F187D3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1DE61-476D-E744-925A-F6B18E4DF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116E9C-5DC8-5D4F-94DB-09054A88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9195F2-958F-8948-8282-12526ABF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870B01-CE8D-6C48-A84B-72F41CDA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1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FD44D-A86D-5244-829E-B67CE459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F54762-B688-8545-AABC-2DD9E090D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CA7C7E-765B-D846-9659-628FF46F4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810396-0947-6744-A6A6-B025D7BE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8785D8-76CF-E044-9E5F-DC8967F5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712B2E-034F-C447-A347-5A6CCC85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2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D10491-E761-5041-BA5D-807DDE7B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B526C2-C071-B647-AC81-6BBDD7116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87888-D142-8846-8350-040CE9BB9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7B33-C553-4D49-B21A-BFEACD65E511}" type="datetimeFigureOut">
              <a:rPr lang="de-DE" smtClean="0"/>
              <a:t>05.11.2021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6738A7-C9FC-8747-B0B8-E44346F4B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51938E-D450-534A-86EC-8BC6ABF5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1133138" y="3070227"/>
            <a:ext cx="90830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err="1">
                <a:solidFill>
                  <a:srgbClr val="002060"/>
                </a:solidFill>
              </a:rPr>
              <a:t>Aakers</a:t>
            </a:r>
            <a:r>
              <a:rPr lang="de-DE" sz="8800" dirty="0">
                <a:solidFill>
                  <a:srgbClr val="002060"/>
                </a:solidFill>
              </a:rPr>
              <a:t> Identitätsansatz</a:t>
            </a:r>
          </a:p>
          <a:p>
            <a:endParaRPr lang="de-DE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1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feld 99">
            <a:extLst>
              <a:ext uri="{FF2B5EF4-FFF2-40B4-BE49-F238E27FC236}">
                <a16:creationId xmlns:a16="http://schemas.microsoft.com/office/drawing/2014/main" id="{50E40050-E943-4198-B9CC-7B0C5AEFEB6B}"/>
              </a:ext>
            </a:extLst>
          </p:cNvPr>
          <p:cNvSpPr txBox="1"/>
          <p:nvPr/>
        </p:nvSpPr>
        <p:spPr>
          <a:xfrm>
            <a:off x="7952936" y="1596965"/>
            <a:ext cx="332179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Repräsentiert die Identität der Marke</a:t>
            </a:r>
          </a:p>
        </p:txBody>
      </p: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03AC066C-B903-4380-880D-A0BE9DE2C315}"/>
              </a:ext>
            </a:extLst>
          </p:cNvPr>
          <p:cNvCxnSpPr>
            <a:cxnSpLocks/>
          </p:cNvCxnSpPr>
          <p:nvPr/>
        </p:nvCxnSpPr>
        <p:spPr>
          <a:xfrm flipV="1">
            <a:off x="4226572" y="705361"/>
            <a:ext cx="1301788" cy="134842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F5CED5DF-70F0-4A49-BE9B-47B97E68947B}"/>
              </a:ext>
            </a:extLst>
          </p:cNvPr>
          <p:cNvCxnSpPr>
            <a:cxnSpLocks/>
            <a:endCxn id="7" idx="5"/>
          </p:cNvCxnSpPr>
          <p:nvPr/>
        </p:nvCxnSpPr>
        <p:spPr>
          <a:xfrm flipH="1" flipV="1">
            <a:off x="6986955" y="2684941"/>
            <a:ext cx="549045" cy="741096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1F1C1143-F028-45D4-929A-A50EACF942F6}"/>
              </a:ext>
            </a:extLst>
          </p:cNvPr>
          <p:cNvCxnSpPr>
            <a:cxnSpLocks/>
          </p:cNvCxnSpPr>
          <p:nvPr/>
        </p:nvCxnSpPr>
        <p:spPr>
          <a:xfrm flipH="1" flipV="1">
            <a:off x="7368418" y="1904742"/>
            <a:ext cx="1575342" cy="1549272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1487BF5B-9378-4357-AE26-B5C121466510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433483" y="1793986"/>
            <a:ext cx="1402517" cy="159446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F1259679-BF65-4C6B-89A3-6AF7B71C0F08}"/>
              </a:ext>
            </a:extLst>
          </p:cNvPr>
          <p:cNvSpPr/>
          <p:nvPr/>
        </p:nvSpPr>
        <p:spPr>
          <a:xfrm>
            <a:off x="4836000" y="533986"/>
            <a:ext cx="2520000" cy="252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063F6B24-24E1-44A0-87F8-ED320FEFB6AA}"/>
              </a:ext>
            </a:extLst>
          </p:cNvPr>
          <p:cNvSpPr/>
          <p:nvPr/>
        </p:nvSpPr>
        <p:spPr>
          <a:xfrm>
            <a:off x="5015706" y="705361"/>
            <a:ext cx="2160000" cy="216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lussdiagramm: Verbinder 8">
            <a:extLst>
              <a:ext uri="{FF2B5EF4-FFF2-40B4-BE49-F238E27FC236}">
                <a16:creationId xmlns:a16="http://schemas.microsoft.com/office/drawing/2014/main" id="{1E247411-5D04-4700-86FE-BE77EC166B62}"/>
              </a:ext>
            </a:extLst>
          </p:cNvPr>
          <p:cNvSpPr/>
          <p:nvPr/>
        </p:nvSpPr>
        <p:spPr>
          <a:xfrm>
            <a:off x="5195706" y="888871"/>
            <a:ext cx="1800000" cy="180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2DE64B17-8830-4B99-99F8-66FC8E329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59437"/>
              </p:ext>
            </p:extLst>
          </p:nvPr>
        </p:nvGraphicFramePr>
        <p:xfrm>
          <a:off x="2526864" y="3352045"/>
          <a:ext cx="7127999" cy="3200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33510">
                  <a:extLst>
                    <a:ext uri="{9D8B030D-6E8A-4147-A177-3AD203B41FA5}">
                      <a16:colId xmlns:a16="http://schemas.microsoft.com/office/drawing/2014/main" val="3068704000"/>
                    </a:ext>
                  </a:extLst>
                </a:gridCol>
                <a:gridCol w="1839062">
                  <a:extLst>
                    <a:ext uri="{9D8B030D-6E8A-4147-A177-3AD203B41FA5}">
                      <a16:colId xmlns:a16="http://schemas.microsoft.com/office/drawing/2014/main" val="137984207"/>
                    </a:ext>
                  </a:extLst>
                </a:gridCol>
                <a:gridCol w="1839062">
                  <a:extLst>
                    <a:ext uri="{9D8B030D-6E8A-4147-A177-3AD203B41FA5}">
                      <a16:colId xmlns:a16="http://schemas.microsoft.com/office/drawing/2014/main" val="567254231"/>
                    </a:ext>
                  </a:extLst>
                </a:gridCol>
                <a:gridCol w="1616365">
                  <a:extLst>
                    <a:ext uri="{9D8B030D-6E8A-4147-A177-3AD203B41FA5}">
                      <a16:colId xmlns:a16="http://schemas.microsoft.com/office/drawing/2014/main" val="3797327208"/>
                    </a:ext>
                  </a:extLst>
                </a:gridCol>
              </a:tblGrid>
              <a:tr h="1404000">
                <a:tc>
                  <a:txBody>
                    <a:bodyPr/>
                    <a:lstStyle/>
                    <a:p>
                      <a:r>
                        <a:rPr lang="de-DE" sz="1400" dirty="0"/>
                        <a:t>Marke als Produkt </a:t>
                      </a:r>
                    </a:p>
                    <a:p>
                      <a:endParaRPr lang="de-DE" sz="1400" dirty="0"/>
                    </a:p>
                    <a:p>
                      <a:r>
                        <a:rPr lang="de-DE" sz="1200" b="0" dirty="0"/>
                        <a:t>= erfasst die Produkteigenschaften  Identität der Marke  soll sich im Produkt widerspiegeln </a:t>
                      </a:r>
                    </a:p>
                    <a:p>
                      <a:endParaRPr lang="de-DE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Marke als Organisation</a:t>
                      </a:r>
                    </a:p>
                    <a:p>
                      <a:r>
                        <a:rPr lang="de-DE" sz="1200" b="0" dirty="0"/>
                        <a:t>= erfasst die Werte des Unternehmens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Marke als Person</a:t>
                      </a:r>
                    </a:p>
                    <a:p>
                      <a:endParaRPr lang="de-DE" sz="1200" b="0" dirty="0"/>
                    </a:p>
                    <a:p>
                      <a:r>
                        <a:rPr lang="de-DE" sz="1200" b="0" dirty="0"/>
                        <a:t>= erfasst den Charakter der Marke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Marke als Symbol</a:t>
                      </a:r>
                    </a:p>
                    <a:p>
                      <a:endParaRPr lang="de-DE" sz="1200" b="0" dirty="0"/>
                    </a:p>
                    <a:p>
                      <a:r>
                        <a:rPr lang="de-DE" sz="1200" b="0" dirty="0"/>
                        <a:t>= erfasst die Tradition und Geschichte der Marke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41572"/>
                  </a:ext>
                </a:extLst>
              </a:tr>
              <a:tr h="15804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Sortimentsbreite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Qualität der Marke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Nutzer und Nutzen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Herkunftsland des Produktes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Organisationsattribute wie z.B. innovativ oder nachhaltig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Lokale oder globale Marktbearbeitung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Persönlichkeit und Beziehung der Marke zu den Konsumenten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Visueller Auftritt und Erbgut der Marke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78549"/>
                  </a:ext>
                </a:extLst>
              </a:tr>
            </a:tbl>
          </a:graphicData>
        </a:graphic>
      </p:graphicFrame>
      <p:sp>
        <p:nvSpPr>
          <p:cNvPr id="55" name="Ellipse 54">
            <a:extLst>
              <a:ext uri="{FF2B5EF4-FFF2-40B4-BE49-F238E27FC236}">
                <a16:creationId xmlns:a16="http://schemas.microsoft.com/office/drawing/2014/main" id="{CEDFA2AB-E355-4E82-97B2-AAFFEEA42525}"/>
              </a:ext>
            </a:extLst>
          </p:cNvPr>
          <p:cNvSpPr/>
          <p:nvPr/>
        </p:nvSpPr>
        <p:spPr>
          <a:xfrm>
            <a:off x="5370863" y="1050725"/>
            <a:ext cx="1440000" cy="144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2"/>
                </a:solidFill>
              </a:rPr>
              <a:t>Marken-essenz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34C442B5-514E-4D3D-BFD5-F3B8B3FE87BE}"/>
              </a:ext>
            </a:extLst>
          </p:cNvPr>
          <p:cNvSpPr txBox="1"/>
          <p:nvPr/>
        </p:nvSpPr>
        <p:spPr>
          <a:xfrm>
            <a:off x="5528360" y="851679"/>
            <a:ext cx="11877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tx2"/>
                </a:solidFill>
              </a:rPr>
              <a:t>Kernidentität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B00E723F-164C-490E-A9F9-3F3DB79BF670}"/>
              </a:ext>
            </a:extLst>
          </p:cNvPr>
          <p:cNvSpPr txBox="1"/>
          <p:nvPr/>
        </p:nvSpPr>
        <p:spPr>
          <a:xfrm>
            <a:off x="5325250" y="527652"/>
            <a:ext cx="15312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solidFill>
                  <a:schemeClr val="tx2"/>
                </a:solidFill>
              </a:rPr>
              <a:t>erweiterte Identität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721A3E5B-EE99-46FC-89C7-3A5DDBB45099}"/>
              </a:ext>
            </a:extLst>
          </p:cNvPr>
          <p:cNvSpPr txBox="1"/>
          <p:nvPr/>
        </p:nvSpPr>
        <p:spPr>
          <a:xfrm>
            <a:off x="7952936" y="321261"/>
            <a:ext cx="3773936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Was ist die Seele der Marke?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Was sind die Werte der Marke?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Über welche Kompetenz/Organisation verfügt das Unternehmender Marke?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Wofür steht das Unternehmen hinter Marke?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3648C5D7-5EC7-46DD-BE11-E3576A39C5BD}"/>
              </a:ext>
            </a:extLst>
          </p:cNvPr>
          <p:cNvSpPr txBox="1"/>
          <p:nvPr/>
        </p:nvSpPr>
        <p:spPr>
          <a:xfrm>
            <a:off x="1415999" y="421952"/>
            <a:ext cx="2874864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Marke wird durch Marketingelemente, Details und visuelle Eindrücke angereichert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D5D8F89A-BA5A-4B34-BEFD-2668B05777EC}"/>
              </a:ext>
            </a:extLst>
          </p:cNvPr>
          <p:cNvCxnSpPr>
            <a:cxnSpLocks/>
            <a:stCxn id="100" idx="1"/>
          </p:cNvCxnSpPr>
          <p:nvPr/>
        </p:nvCxnSpPr>
        <p:spPr>
          <a:xfrm flipH="1">
            <a:off x="6457244" y="1750854"/>
            <a:ext cx="1495692" cy="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A29627A3-6E24-4D48-8178-7E5A9B4FBCE5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4756910" y="2684941"/>
            <a:ext cx="448135" cy="675262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B19E2611-2A3C-485F-BF65-41E1705F487F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6555844" y="906037"/>
            <a:ext cx="1397092" cy="88249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68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feld 99">
            <a:extLst>
              <a:ext uri="{FF2B5EF4-FFF2-40B4-BE49-F238E27FC236}">
                <a16:creationId xmlns:a16="http://schemas.microsoft.com/office/drawing/2014/main" id="{50E40050-E943-4198-B9CC-7B0C5AEFEB6B}"/>
              </a:ext>
            </a:extLst>
          </p:cNvPr>
          <p:cNvSpPr txBox="1"/>
          <p:nvPr/>
        </p:nvSpPr>
        <p:spPr>
          <a:xfrm>
            <a:off x="7952936" y="1596965"/>
            <a:ext cx="332179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Repräsentiert die Identität der Marke</a:t>
            </a:r>
          </a:p>
        </p:txBody>
      </p: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03AC066C-B903-4380-880D-A0BE9DE2C315}"/>
              </a:ext>
            </a:extLst>
          </p:cNvPr>
          <p:cNvCxnSpPr>
            <a:cxnSpLocks/>
          </p:cNvCxnSpPr>
          <p:nvPr/>
        </p:nvCxnSpPr>
        <p:spPr>
          <a:xfrm flipV="1">
            <a:off x="4226572" y="705361"/>
            <a:ext cx="1301788" cy="134842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F5CED5DF-70F0-4A49-BE9B-47B97E68947B}"/>
              </a:ext>
            </a:extLst>
          </p:cNvPr>
          <p:cNvCxnSpPr>
            <a:cxnSpLocks/>
            <a:endCxn id="7" idx="5"/>
          </p:cNvCxnSpPr>
          <p:nvPr/>
        </p:nvCxnSpPr>
        <p:spPr>
          <a:xfrm flipH="1" flipV="1">
            <a:off x="6986955" y="2684941"/>
            <a:ext cx="549045" cy="741096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1F1C1143-F028-45D4-929A-A50EACF942F6}"/>
              </a:ext>
            </a:extLst>
          </p:cNvPr>
          <p:cNvCxnSpPr>
            <a:cxnSpLocks/>
          </p:cNvCxnSpPr>
          <p:nvPr/>
        </p:nvCxnSpPr>
        <p:spPr>
          <a:xfrm flipH="1" flipV="1">
            <a:off x="7368418" y="1904742"/>
            <a:ext cx="1575342" cy="1549272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1487BF5B-9378-4357-AE26-B5C121466510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433483" y="1793986"/>
            <a:ext cx="1402517" cy="159446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F1259679-BF65-4C6B-89A3-6AF7B71C0F08}"/>
              </a:ext>
            </a:extLst>
          </p:cNvPr>
          <p:cNvSpPr/>
          <p:nvPr/>
        </p:nvSpPr>
        <p:spPr>
          <a:xfrm>
            <a:off x="4836000" y="533986"/>
            <a:ext cx="2520000" cy="252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063F6B24-24E1-44A0-87F8-ED320FEFB6AA}"/>
              </a:ext>
            </a:extLst>
          </p:cNvPr>
          <p:cNvSpPr/>
          <p:nvPr/>
        </p:nvSpPr>
        <p:spPr>
          <a:xfrm>
            <a:off x="5015706" y="705361"/>
            <a:ext cx="2160000" cy="2160000"/>
          </a:xfrm>
          <a:prstGeom prst="flowChartConnector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lussdiagramm: Verbinder 8">
            <a:extLst>
              <a:ext uri="{FF2B5EF4-FFF2-40B4-BE49-F238E27FC236}">
                <a16:creationId xmlns:a16="http://schemas.microsoft.com/office/drawing/2014/main" id="{1E247411-5D04-4700-86FE-BE77EC166B62}"/>
              </a:ext>
            </a:extLst>
          </p:cNvPr>
          <p:cNvSpPr/>
          <p:nvPr/>
        </p:nvSpPr>
        <p:spPr>
          <a:xfrm>
            <a:off x="5195706" y="888871"/>
            <a:ext cx="1800000" cy="18000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2DE64B17-8830-4B99-99F8-66FC8E329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492422"/>
              </p:ext>
            </p:extLst>
          </p:nvPr>
        </p:nvGraphicFramePr>
        <p:xfrm>
          <a:off x="2526864" y="3352045"/>
          <a:ext cx="7127999" cy="319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33510">
                  <a:extLst>
                    <a:ext uri="{9D8B030D-6E8A-4147-A177-3AD203B41FA5}">
                      <a16:colId xmlns:a16="http://schemas.microsoft.com/office/drawing/2014/main" val="3068704000"/>
                    </a:ext>
                  </a:extLst>
                </a:gridCol>
                <a:gridCol w="1839062">
                  <a:extLst>
                    <a:ext uri="{9D8B030D-6E8A-4147-A177-3AD203B41FA5}">
                      <a16:colId xmlns:a16="http://schemas.microsoft.com/office/drawing/2014/main" val="137984207"/>
                    </a:ext>
                  </a:extLst>
                </a:gridCol>
                <a:gridCol w="1839062">
                  <a:extLst>
                    <a:ext uri="{9D8B030D-6E8A-4147-A177-3AD203B41FA5}">
                      <a16:colId xmlns:a16="http://schemas.microsoft.com/office/drawing/2014/main" val="567254231"/>
                    </a:ext>
                  </a:extLst>
                </a:gridCol>
                <a:gridCol w="1616365">
                  <a:extLst>
                    <a:ext uri="{9D8B030D-6E8A-4147-A177-3AD203B41FA5}">
                      <a16:colId xmlns:a16="http://schemas.microsoft.com/office/drawing/2014/main" val="3797327208"/>
                    </a:ext>
                  </a:extLst>
                </a:gridCol>
              </a:tblGrid>
              <a:tr h="1404000">
                <a:tc>
                  <a:txBody>
                    <a:bodyPr/>
                    <a:lstStyle/>
                    <a:p>
                      <a:r>
                        <a:rPr lang="de-DE" sz="1400" dirty="0"/>
                        <a:t>Marke als Produkt </a:t>
                      </a:r>
                    </a:p>
                    <a:p>
                      <a:endParaRPr lang="de-DE" sz="1400" dirty="0"/>
                    </a:p>
                    <a:p>
                      <a:r>
                        <a:rPr lang="de-DE" sz="1200" b="0" dirty="0"/>
                        <a:t>Wie können wir die Identität unserer Marke in den Produkten widerspiegeln?</a:t>
                      </a:r>
                    </a:p>
                    <a:p>
                      <a:endParaRPr lang="de-DE" sz="1200" b="0" dirty="0"/>
                    </a:p>
                    <a:p>
                      <a:endParaRPr lang="de-DE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Marke als Organisation</a:t>
                      </a:r>
                    </a:p>
                    <a:p>
                      <a:r>
                        <a:rPr lang="de-DE" sz="1200" b="0" dirty="0"/>
                        <a:t>Wie sind wir organisiert? 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Marke als Person</a:t>
                      </a:r>
                    </a:p>
                    <a:p>
                      <a:endParaRPr lang="de-DE" sz="1200" b="0" dirty="0"/>
                    </a:p>
                    <a:p>
                      <a:r>
                        <a:rPr lang="de-DE" sz="1200" b="0" dirty="0"/>
                        <a:t>Wie können wir die Werte der Marke nach außen an die Kunden vertreten?</a:t>
                      </a:r>
                    </a:p>
                    <a:p>
                      <a:endParaRPr lang="de-DE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Marke als Symbol</a:t>
                      </a:r>
                    </a:p>
                    <a:p>
                      <a:endParaRPr lang="de-DE" sz="1200" b="0" dirty="0"/>
                    </a:p>
                    <a:p>
                      <a:r>
                        <a:rPr lang="de-DE" sz="1200" b="0" dirty="0"/>
                        <a:t>Was können wir tun damit Kunden dauerhaft mit unseren Markenwerten verbunden sind?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41572"/>
                  </a:ext>
                </a:extLst>
              </a:tr>
              <a:tr h="15804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/>
                        <a:t>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78549"/>
                  </a:ext>
                </a:extLst>
              </a:tr>
            </a:tbl>
          </a:graphicData>
        </a:graphic>
      </p:graphicFrame>
      <p:sp>
        <p:nvSpPr>
          <p:cNvPr id="55" name="Ellipse 54">
            <a:extLst>
              <a:ext uri="{FF2B5EF4-FFF2-40B4-BE49-F238E27FC236}">
                <a16:creationId xmlns:a16="http://schemas.microsoft.com/office/drawing/2014/main" id="{CEDFA2AB-E355-4E82-97B2-AAFFEEA42525}"/>
              </a:ext>
            </a:extLst>
          </p:cNvPr>
          <p:cNvSpPr/>
          <p:nvPr/>
        </p:nvSpPr>
        <p:spPr>
          <a:xfrm>
            <a:off x="5370863" y="1050725"/>
            <a:ext cx="1440000" cy="144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2"/>
                </a:solidFill>
              </a:rPr>
              <a:t>Marken-essenz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34C442B5-514E-4D3D-BFD5-F3B8B3FE87BE}"/>
              </a:ext>
            </a:extLst>
          </p:cNvPr>
          <p:cNvSpPr txBox="1"/>
          <p:nvPr/>
        </p:nvSpPr>
        <p:spPr>
          <a:xfrm>
            <a:off x="5528360" y="851679"/>
            <a:ext cx="11877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tx2"/>
                </a:solidFill>
              </a:rPr>
              <a:t>Kernidentität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B00E723F-164C-490E-A9F9-3F3DB79BF670}"/>
              </a:ext>
            </a:extLst>
          </p:cNvPr>
          <p:cNvSpPr txBox="1"/>
          <p:nvPr/>
        </p:nvSpPr>
        <p:spPr>
          <a:xfrm>
            <a:off x="5325250" y="527652"/>
            <a:ext cx="15312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solidFill>
                  <a:schemeClr val="tx2"/>
                </a:solidFill>
              </a:rPr>
              <a:t>erweiterte Identität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721A3E5B-EE99-46FC-89C7-3A5DDBB45099}"/>
              </a:ext>
            </a:extLst>
          </p:cNvPr>
          <p:cNvSpPr txBox="1"/>
          <p:nvPr/>
        </p:nvSpPr>
        <p:spPr>
          <a:xfrm>
            <a:off x="7952936" y="321261"/>
            <a:ext cx="3773936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Was ist die Seele der Marke?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Was sind die Werte der Marke?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Über welche Kompetenz/Organisation verfügt das Unternehmender Marke?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cs typeface="Arial" panose="020B0604020202020204" pitchFamily="34" charset="0"/>
              </a:rPr>
              <a:t>Wofür steht das Unternehmen hinter Marke?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3648C5D7-5EC7-46DD-BE11-E3576A39C5BD}"/>
              </a:ext>
            </a:extLst>
          </p:cNvPr>
          <p:cNvSpPr txBox="1"/>
          <p:nvPr/>
        </p:nvSpPr>
        <p:spPr>
          <a:xfrm>
            <a:off x="1415999" y="421952"/>
            <a:ext cx="2874864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Marke wird durch Marketingelemente, Details und visuelle Eindrücke angereichert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D5D8F89A-BA5A-4B34-BEFD-2668B05777EC}"/>
              </a:ext>
            </a:extLst>
          </p:cNvPr>
          <p:cNvCxnSpPr>
            <a:cxnSpLocks/>
            <a:stCxn id="100" idx="1"/>
          </p:cNvCxnSpPr>
          <p:nvPr/>
        </p:nvCxnSpPr>
        <p:spPr>
          <a:xfrm flipH="1">
            <a:off x="6472436" y="1750854"/>
            <a:ext cx="1480500" cy="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A29627A3-6E24-4D48-8178-7E5A9B4FBCE5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4756910" y="2684941"/>
            <a:ext cx="448135" cy="675262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B19E2611-2A3C-485F-BF65-41E1705F487F}"/>
              </a:ext>
            </a:extLst>
          </p:cNvPr>
          <p:cNvCxnSpPr>
            <a:cxnSpLocks/>
            <a:stCxn id="91" idx="1"/>
          </p:cNvCxnSpPr>
          <p:nvPr/>
        </p:nvCxnSpPr>
        <p:spPr>
          <a:xfrm flipH="1">
            <a:off x="6555844" y="906037"/>
            <a:ext cx="1397092" cy="88249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03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Breitbild</PresentationFormat>
  <Paragraphs>56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Amalia Staller</dc:creator>
  <cp:lastModifiedBy>Shola Ismael</cp:lastModifiedBy>
  <cp:revision>42</cp:revision>
  <dcterms:created xsi:type="dcterms:W3CDTF">2021-08-31T18:42:03Z</dcterms:created>
  <dcterms:modified xsi:type="dcterms:W3CDTF">2021-11-05T16:21:44Z</dcterms:modified>
</cp:coreProperties>
</file>