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9" r:id="rId4"/>
    <p:sldId id="274" r:id="rId5"/>
    <p:sldId id="275" r:id="rId6"/>
    <p:sldId id="267" r:id="rId7"/>
    <p:sldId id="26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la Ismael" initials="SI" lastIdx="3" clrIdx="0">
    <p:extLst>
      <p:ext uri="{19B8F6BF-5375-455C-9EA6-DF929625EA0E}">
        <p15:presenceInfo xmlns:p15="http://schemas.microsoft.com/office/powerpoint/2012/main" userId="Shola Isma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4A139-13AA-4F3A-B1E8-AEDF9ADCC193}" v="6" dt="2021-11-23T17:07:20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85565"/>
  </p:normalViewPr>
  <p:slideViewPr>
    <p:cSldViewPr snapToGrid="0" snapToObjects="1" showGuides="1">
      <p:cViewPr varScale="1">
        <p:scale>
          <a:sx n="122" d="100"/>
          <a:sy n="122" d="100"/>
        </p:scale>
        <p:origin x="88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iel Pietsch" userId="8EGwVkEA6l/pMGr/oblbnHdtnQXh/Z8uGd10oTa3cAg=" providerId="None" clId="Web-{3EB4A139-13AA-4F3A-B1E8-AEDF9ADCC193}"/>
    <pc:docChg chg="modSld">
      <pc:chgData name="Muriel Pietsch" userId="8EGwVkEA6l/pMGr/oblbnHdtnQXh/Z8uGd10oTa3cAg=" providerId="None" clId="Web-{3EB4A139-13AA-4F3A-B1E8-AEDF9ADCC193}" dt="2021-11-23T17:07:00.050" v="3"/>
      <pc:docMkLst>
        <pc:docMk/>
      </pc:docMkLst>
      <pc:sldChg chg="modSp">
        <pc:chgData name="Muriel Pietsch" userId="8EGwVkEA6l/pMGr/oblbnHdtnQXh/Z8uGd10oTa3cAg=" providerId="None" clId="Web-{3EB4A139-13AA-4F3A-B1E8-AEDF9ADCC193}" dt="2021-11-23T17:07:00.050" v="3"/>
        <pc:sldMkLst>
          <pc:docMk/>
          <pc:sldMk cId="1171078345" sldId="258"/>
        </pc:sldMkLst>
        <pc:graphicFrameChg chg="mod modGraphic">
          <ac:chgData name="Muriel Pietsch" userId="8EGwVkEA6l/pMGr/oblbnHdtnQXh/Z8uGd10oTa3cAg=" providerId="None" clId="Web-{3EB4A139-13AA-4F3A-B1E8-AEDF9ADCC193}" dt="2021-11-23T17:07:00.050" v="3"/>
          <ac:graphicFrameMkLst>
            <pc:docMk/>
            <pc:sldMk cId="1171078345" sldId="258"/>
            <ac:graphicFrameMk id="2" creationId="{755E96F7-1D58-417A-B485-E80A5767A3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E05-DF87-8743-8139-881D3FBB1F57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BFB5-565A-DC41-BED6-0862329BC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9256-A093-664F-8617-B08D4E019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66D9C-FC87-3C44-A6CB-ACB833F2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3B6CE-B4E4-834E-B2B4-80C8ED37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7B5B1-78C9-764E-98B2-609A11C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9BCF8-D2CF-7D47-9B71-00C2A88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reieck 6">
            <a:extLst>
              <a:ext uri="{FF2B5EF4-FFF2-40B4-BE49-F238E27FC236}">
                <a16:creationId xmlns:a16="http://schemas.microsoft.com/office/drawing/2014/main" id="{996282C1-8741-AD45-AB9A-24114AB7E02C}"/>
              </a:ext>
            </a:extLst>
          </p:cNvPr>
          <p:cNvSpPr/>
          <p:nvPr userDrawn="1"/>
        </p:nvSpPr>
        <p:spPr>
          <a:xfrm>
            <a:off x="-7022281" y="5899815"/>
            <a:ext cx="18053049" cy="1124233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C23F3C45-9799-3842-9E5B-B990010F3DFA}"/>
              </a:ext>
            </a:extLst>
          </p:cNvPr>
          <p:cNvSpPr/>
          <p:nvPr userDrawn="1"/>
        </p:nvSpPr>
        <p:spPr>
          <a:xfrm>
            <a:off x="1789538" y="5899815"/>
            <a:ext cx="20804923" cy="1182766"/>
          </a:xfrm>
          <a:prstGeom prst="triangle">
            <a:avLst/>
          </a:prstGeom>
          <a:solidFill>
            <a:srgbClr val="1BA0AF">
              <a:alpha val="60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D14260-7526-4D9A-B2E3-09BF3706E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528620" y="-60405"/>
            <a:ext cx="12949085" cy="11242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1D932FF-2AA3-445A-8F55-BC5881790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5323" y="6266863"/>
            <a:ext cx="1950889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63DDF-229C-7E4F-8D72-E87A4B0D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726D5E-070B-8748-ADCA-76C5C5CE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26F2E8-0283-1648-9047-9D1EAD3A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002CD-2766-DA4A-B526-9FDA96CB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E9254-C085-9C4F-95DD-B694131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FA6058-F19C-534A-95F6-351F084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DDA0D-6C21-1E48-8C23-CC75D5FF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8891E1-91C3-DF49-B6FC-087220FC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8E7E6C-2D3D-A94C-8F89-A3974E19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2B611-885A-0142-8D73-48E70E33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B49A3-F4D0-5348-A70C-0E537EC7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26BBA-2A91-E943-BDE4-5CFFCF93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FCD8C-050F-FB4A-A0BB-BDFEE38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253C8-E01B-9043-8163-C5B38E8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F09A4-1D51-4B45-8D74-5E7EC07F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142FD-0EE4-D644-9456-51F764DE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799F89-A77E-A749-9F58-7FC60E5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9F357-E6D1-1148-8565-653EA848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F5A43-5134-A942-BAAC-2E25EF05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7591-6162-5A41-B543-D96D449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5B8DC-C6DD-F540-977C-CF2E027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A4389-179A-954B-93CB-9228DB16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89E76-3C1C-D843-AFAC-8CE16F8CC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D59472-4BE5-D842-AF30-F8168EC2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DBD26-EA7D-5C4C-BC4C-984CCE70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E72B-B547-5141-935C-6CF8DBAE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BF29-AA7C-824C-93E9-43DB70FB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4FD-675E-1D47-AE12-2C9BE9E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B2279-33EF-3A41-B32E-88F611B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D41A01-90C5-6245-8075-01F937DE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D1C56-58B4-5549-8A50-A68319C0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2C602-F190-BC49-8485-99C1452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E07A2-8A59-EE4B-B69C-5330A079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25755E-DF1C-D946-9DD5-867E0D26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CDD2-C2D3-094B-AE57-7D2484EE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2747C-8EF7-6542-BE34-8B4B2897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E3F802-FE86-2B4B-83A7-3E9D4795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903374-D7A3-D446-9888-56A29FC6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3C56E8-6A5B-5A4F-8D8E-70766DE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6DC3B5-40B8-514C-B86D-7651DE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004A0-E98D-334E-AF3A-A6242C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F0D15-85A5-CE40-B19E-13B6CD1A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BD400-53CA-8D4E-8548-87F187D3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1DE61-476D-E744-925A-F6B18E4D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16E9C-5DC8-5D4F-94DB-09054A8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9195F2-958F-8948-8282-12526AB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70B01-CE8D-6C48-A84B-72F41CDA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FD44D-A86D-5244-829E-B67CE459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54762-B688-8545-AABC-2DD9E090D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A7C7E-765B-D846-9659-628FF46F4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10396-0947-6744-A6A6-B025D7BE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785D8-76CF-E044-9E5F-DC8967F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12B2E-034F-C447-A347-5A6CCC8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10491-E761-5041-BA5D-807DDE7B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26C2-C071-B647-AC81-6BBDD711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87888-D142-8846-8350-040CE9BB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B33-C553-4D49-B21A-BFEACD65E511}" type="datetimeFigureOut">
              <a:rPr lang="de-DE" smtClean="0"/>
              <a:t>14.03.22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6738A7-C9FC-8747-B0B8-E44346F4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1938E-D450-534A-86EC-8BC6ABF5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1036320" y="2643385"/>
            <a:ext cx="104935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err="1">
                <a:solidFill>
                  <a:srgbClr val="002060"/>
                </a:solidFill>
              </a:rPr>
              <a:t>Conjoint</a:t>
            </a:r>
            <a:r>
              <a:rPr lang="de-DE" sz="8800" dirty="0">
                <a:solidFill>
                  <a:srgbClr val="002060"/>
                </a:solidFill>
              </a:rPr>
              <a:t> Analyse</a:t>
            </a:r>
          </a:p>
          <a:p>
            <a:endParaRPr lang="de-DE" sz="8800" dirty="0">
              <a:solidFill>
                <a:srgbClr val="002060"/>
              </a:solidFill>
            </a:endParaRPr>
          </a:p>
          <a:p>
            <a:r>
              <a:rPr lang="de-DE" sz="1400" dirty="0">
                <a:solidFill>
                  <a:srgbClr val="002060"/>
                </a:solidFill>
              </a:rPr>
              <a:t>Quelle: Nachfolgende Darstellungen in Anlehnung an: „ Markus Klein: Die </a:t>
            </a:r>
            <a:r>
              <a:rPr lang="de-DE" sz="1400" dirty="0" err="1">
                <a:solidFill>
                  <a:srgbClr val="002060"/>
                </a:solidFill>
              </a:rPr>
              <a:t>Conjoint</a:t>
            </a:r>
            <a:r>
              <a:rPr lang="de-DE" sz="1400" dirty="0">
                <a:solidFill>
                  <a:srgbClr val="002060"/>
                </a:solidFill>
              </a:rPr>
              <a:t>-Analyse: Eine Einführung in das Verfahren mit einem Ausblick auf mögliche sozialwissenschaftliche Anwendungen, 2002 </a:t>
            </a:r>
            <a:endParaRPr lang="de-DE" sz="8800" dirty="0">
              <a:solidFill>
                <a:srgbClr val="002060"/>
              </a:solidFill>
            </a:endParaRPr>
          </a:p>
          <a:p>
            <a:endParaRPr lang="de-DE" sz="8800" dirty="0">
              <a:solidFill>
                <a:srgbClr val="002060"/>
              </a:solidFill>
            </a:endParaRPr>
          </a:p>
          <a:p>
            <a:endParaRPr lang="de-DE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755E96F7-1D58-417A-B485-E80A5767A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0841"/>
              </p:ext>
            </p:extLst>
          </p:nvPr>
        </p:nvGraphicFramePr>
        <p:xfrm>
          <a:off x="3225033" y="1366520"/>
          <a:ext cx="5741934" cy="4028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3270796313"/>
                    </a:ext>
                  </a:extLst>
                </a:gridCol>
                <a:gridCol w="2671921">
                  <a:extLst>
                    <a:ext uri="{9D8B030D-6E8A-4147-A177-3AD203B41FA5}">
                      <a16:colId xmlns:a16="http://schemas.microsoft.com/office/drawing/2014/main" val="30504419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87574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/>
                        <a:t>Zielgruppe bestimmen und Produkte, die die Zielgruppe kennt, festlegen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8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Produktmerkmale ermitteln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Preis, Design, neue Funktion eines Produktes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9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Ausprägungen festlegen für jedes Produktmerkmal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2 - 3 Merkmale auflisten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9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Fragebogen entwickeln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Probanden (Tester) nach: Alter, Geschlecht, Familienstand fragen</a:t>
                      </a:r>
                    </a:p>
                    <a:p>
                      <a:endParaRPr lang="de-DE" sz="1200" dirty="0"/>
                    </a:p>
                    <a:p>
                      <a:r>
                        <a:rPr lang="de-DE" sz="1200" dirty="0"/>
                        <a:t>Tester entscheiden sich für eine Variante des Produktes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59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Befragung durchführen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Auswerten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8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Ergebnisse interpretieren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Was ist das wichtigste Produktmerkmal?</a:t>
                      </a:r>
                    </a:p>
                    <a:p>
                      <a:r>
                        <a:rPr lang="de-DE" sz="1200" dirty="0"/>
                        <a:t>Was ist der Kunde bereit dafür zu zahlen?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0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Marketingstrategie ableiten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Preis festlegen, Entscheidung darüber welche Ausprägung eines Produktes auf dem Markt erscheinen soll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41342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0DC47AC9-4B10-4686-A2F1-60420DF7A4C4}"/>
              </a:ext>
            </a:extLst>
          </p:cNvPr>
          <p:cNvSpPr txBox="1"/>
          <p:nvPr/>
        </p:nvSpPr>
        <p:spPr>
          <a:xfrm>
            <a:off x="193964" y="2782669"/>
            <a:ext cx="282632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Mit der Conjoint Analyse kann der Marktwert eines Produktes berechnet werden. </a:t>
            </a:r>
          </a:p>
        </p:txBody>
      </p:sp>
    </p:spTree>
    <p:extLst>
      <p:ext uri="{BB962C8B-B14F-4D97-AF65-F5344CB8AC3E}">
        <p14:creationId xmlns:p14="http://schemas.microsoft.com/office/powerpoint/2010/main" val="11710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755E96F7-1D58-417A-B485-E80A5767A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53999"/>
              </p:ext>
            </p:extLst>
          </p:nvPr>
        </p:nvGraphicFramePr>
        <p:xfrm>
          <a:off x="3225033" y="1366520"/>
          <a:ext cx="5741934" cy="4028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3270796313"/>
                    </a:ext>
                  </a:extLst>
                </a:gridCol>
                <a:gridCol w="2671921">
                  <a:extLst>
                    <a:ext uri="{9D8B030D-6E8A-4147-A177-3AD203B41FA5}">
                      <a16:colId xmlns:a16="http://schemas.microsoft.com/office/drawing/2014/main" val="30504419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87574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/>
                        <a:t>Zielgruppe bestimmen und Produkte, die die Zielgruppe kennt, festlegen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8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Produktmerkmale ermitteln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9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Ausprägungen festlegen für jedes Produktmerkmal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9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Fragebogen entwickeln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</a:t>
                      </a:r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59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Befragung durchführen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8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Ergebnisse interpretieren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</a:t>
                      </a:r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0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Marketingstrategie ableiten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41342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0DC47AC9-4B10-4686-A2F1-60420DF7A4C4}"/>
              </a:ext>
            </a:extLst>
          </p:cNvPr>
          <p:cNvSpPr txBox="1"/>
          <p:nvPr/>
        </p:nvSpPr>
        <p:spPr>
          <a:xfrm>
            <a:off x="193964" y="2782669"/>
            <a:ext cx="282632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Mit der Conjoint Analyse kann der Marktwert eines Produktes berechnet werden. </a:t>
            </a:r>
          </a:p>
        </p:txBody>
      </p:sp>
    </p:spTree>
    <p:extLst>
      <p:ext uri="{BB962C8B-B14F-4D97-AF65-F5344CB8AC3E}">
        <p14:creationId xmlns:p14="http://schemas.microsoft.com/office/powerpoint/2010/main" val="3587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EC5202D-B386-4F88-93B5-16119082B28E}"/>
              </a:ext>
            </a:extLst>
          </p:cNvPr>
          <p:cNvSpPr txBox="1"/>
          <p:nvPr/>
        </p:nvSpPr>
        <p:spPr>
          <a:xfrm>
            <a:off x="3637703" y="2984561"/>
            <a:ext cx="1548000" cy="30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b="1" dirty="0"/>
          </a:p>
          <a:p>
            <a:pPr algn="ctr"/>
            <a:r>
              <a:rPr lang="de-DE" sz="1200" b="1" dirty="0"/>
              <a:t>Mögliche </a:t>
            </a:r>
          </a:p>
          <a:p>
            <a:pPr algn="ctr"/>
            <a:r>
              <a:rPr lang="de-DE" sz="1200" b="1" dirty="0"/>
              <a:t>Ausprägungen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7D358886-8DAC-4B3F-9555-7AA2562DF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71892"/>
              </p:ext>
            </p:extLst>
          </p:nvPr>
        </p:nvGraphicFramePr>
        <p:xfrm>
          <a:off x="5191103" y="2981834"/>
          <a:ext cx="5292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000">
                  <a:extLst>
                    <a:ext uri="{9D8B030D-6E8A-4147-A177-3AD203B41FA5}">
                      <a16:colId xmlns:a16="http://schemas.microsoft.com/office/drawing/2014/main" val="492180529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2846413962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3869555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3711997417"/>
                    </a:ext>
                  </a:extLst>
                </a:gridCol>
              </a:tblGrid>
              <a:tr h="1447352">
                <a:tc>
                  <a:txBody>
                    <a:bodyPr/>
                    <a:lstStyle/>
                    <a:p>
                      <a:pPr algn="ctr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1,50</a:t>
                      </a: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e-DE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weihnachtlich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nein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ja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18720"/>
                  </a:ext>
                </a:extLst>
              </a:tr>
              <a:tr h="1576648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1,80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</a:t>
                      </a:r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pPr algn="ctr"/>
                      <a:r>
                        <a:rPr lang="de-DE" sz="1200" dirty="0"/>
                        <a:t>Normale lila Verpackung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pPr algn="ctr"/>
                      <a:r>
                        <a:rPr lang="de-DE" sz="1200" dirty="0"/>
                        <a:t>ja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</a:t>
                      </a:r>
                    </a:p>
                    <a:p>
                      <a:endParaRPr lang="de-DE" sz="1200" dirty="0"/>
                    </a:p>
                    <a:p>
                      <a:endParaRPr lang="de-DE" sz="1200" dirty="0"/>
                    </a:p>
                    <a:p>
                      <a:pPr algn="ctr"/>
                      <a:r>
                        <a:rPr lang="de-DE" sz="1200" dirty="0"/>
                        <a:t>nein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74033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F3E78915-A3DF-465F-8FBE-11F851625BC2}"/>
              </a:ext>
            </a:extLst>
          </p:cNvPr>
          <p:cNvSpPr txBox="1"/>
          <p:nvPr/>
        </p:nvSpPr>
        <p:spPr>
          <a:xfrm>
            <a:off x="389948" y="2025619"/>
            <a:ext cx="29464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Alter: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Geschlecht: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Familienstand: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17" name="Tabelle 17">
            <a:extLst>
              <a:ext uri="{FF2B5EF4-FFF2-40B4-BE49-F238E27FC236}">
                <a16:creationId xmlns:a16="http://schemas.microsoft.com/office/drawing/2014/main" id="{3FA6724D-5632-48C8-908D-D21316F8006B}"/>
              </a:ext>
            </a:extLst>
          </p:cNvPr>
          <p:cNvGraphicFramePr>
            <a:graphicFrameLocks noGrp="1"/>
          </p:cNvGraphicFramePr>
          <p:nvPr/>
        </p:nvGraphicFramePr>
        <p:xfrm>
          <a:off x="3632303" y="1742561"/>
          <a:ext cx="6840000" cy="12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0">
                  <a:extLst>
                    <a:ext uri="{9D8B030D-6E8A-4147-A177-3AD203B41FA5}">
                      <a16:colId xmlns:a16="http://schemas.microsoft.com/office/drawing/2014/main" val="1894519945"/>
                    </a:ext>
                  </a:extLst>
                </a:gridCol>
              </a:tblGrid>
              <a:tr h="1242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70776"/>
                  </a:ext>
                </a:extLst>
              </a:tr>
            </a:tbl>
          </a:graphicData>
        </a:graphic>
      </p:graphicFrame>
      <p:sp>
        <p:nvSpPr>
          <p:cNvPr id="18" name="Textfeld 17">
            <a:extLst>
              <a:ext uri="{FF2B5EF4-FFF2-40B4-BE49-F238E27FC236}">
                <a16:creationId xmlns:a16="http://schemas.microsoft.com/office/drawing/2014/main" id="{0FE363F4-2E1A-4696-9340-A65158DC308E}"/>
              </a:ext>
            </a:extLst>
          </p:cNvPr>
          <p:cNvSpPr txBox="1"/>
          <p:nvPr/>
        </p:nvSpPr>
        <p:spPr>
          <a:xfrm>
            <a:off x="5183902" y="1743076"/>
            <a:ext cx="1324800" cy="12240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numCol="1" rtlCol="0" anchor="t">
            <a:spAutoFit/>
          </a:bodyPr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sz="1200" b="1" dirty="0"/>
              <a:t>Preis</a:t>
            </a:r>
          </a:p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970D557-A01C-4137-801C-2B0E39C9BA75}"/>
              </a:ext>
            </a:extLst>
          </p:cNvPr>
          <p:cNvSpPr txBox="1"/>
          <p:nvPr/>
        </p:nvSpPr>
        <p:spPr>
          <a:xfrm>
            <a:off x="7829903" y="1742047"/>
            <a:ext cx="1324800" cy="124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AADB121-C6C3-410D-9F26-5FE3BE715D89}"/>
              </a:ext>
            </a:extLst>
          </p:cNvPr>
          <p:cNvSpPr txBox="1"/>
          <p:nvPr/>
        </p:nvSpPr>
        <p:spPr>
          <a:xfrm>
            <a:off x="6505103" y="1753115"/>
            <a:ext cx="1324800" cy="124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188854E-0376-4A08-AE75-4B0A2BE7F415}"/>
              </a:ext>
            </a:extLst>
          </p:cNvPr>
          <p:cNvSpPr txBox="1"/>
          <p:nvPr/>
        </p:nvSpPr>
        <p:spPr>
          <a:xfrm>
            <a:off x="7486778" y="-116196"/>
            <a:ext cx="1324800" cy="124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885FCE1-76D5-498F-A541-22929BE0B210}"/>
              </a:ext>
            </a:extLst>
          </p:cNvPr>
          <p:cNvSpPr txBox="1"/>
          <p:nvPr/>
        </p:nvSpPr>
        <p:spPr>
          <a:xfrm>
            <a:off x="6515056" y="2282336"/>
            <a:ext cx="1324800" cy="684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Design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19E5A19-DEDA-450C-BD00-ECC05B21C5F8}"/>
              </a:ext>
            </a:extLst>
          </p:cNvPr>
          <p:cNvSpPr txBox="1"/>
          <p:nvPr/>
        </p:nvSpPr>
        <p:spPr>
          <a:xfrm>
            <a:off x="7954156" y="2257875"/>
            <a:ext cx="1324800" cy="684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Smarties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B57447A-DAEC-4BD9-BB76-DF93AE331A0B}"/>
              </a:ext>
            </a:extLst>
          </p:cNvPr>
          <p:cNvSpPr txBox="1"/>
          <p:nvPr/>
        </p:nvSpPr>
        <p:spPr>
          <a:xfrm>
            <a:off x="9161902" y="2280349"/>
            <a:ext cx="1324800" cy="6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Spekulatius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4303D72-2AA0-4743-A026-198FE58C9101}"/>
              </a:ext>
            </a:extLst>
          </p:cNvPr>
          <p:cNvSpPr txBox="1"/>
          <p:nvPr/>
        </p:nvSpPr>
        <p:spPr>
          <a:xfrm>
            <a:off x="6508702" y="1746622"/>
            <a:ext cx="3978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b="1" dirty="0"/>
              <a:t>Produktmerkmal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0087D34-0BD3-4503-BFB4-FDAC2CE1378D}"/>
              </a:ext>
            </a:extLst>
          </p:cNvPr>
          <p:cNvSpPr txBox="1"/>
          <p:nvPr/>
        </p:nvSpPr>
        <p:spPr>
          <a:xfrm>
            <a:off x="3632302" y="1345328"/>
            <a:ext cx="6854399" cy="371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                                </a:t>
            </a:r>
            <a:r>
              <a:rPr lang="de-DE" b="1" dirty="0"/>
              <a:t>Produkt: Milka Schokoladentafel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643A547-0671-426B-AC1D-05930D30A194}"/>
              </a:ext>
            </a:extLst>
          </p:cNvPr>
          <p:cNvSpPr txBox="1"/>
          <p:nvPr/>
        </p:nvSpPr>
        <p:spPr>
          <a:xfrm>
            <a:off x="397148" y="1746622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Von Probanden auszufüllen:</a:t>
            </a:r>
          </a:p>
        </p:txBody>
      </p:sp>
    </p:spTree>
    <p:extLst>
      <p:ext uri="{BB962C8B-B14F-4D97-AF65-F5344CB8AC3E}">
        <p14:creationId xmlns:p14="http://schemas.microsoft.com/office/powerpoint/2010/main" val="76705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EC5202D-B386-4F88-93B5-16119082B28E}"/>
              </a:ext>
            </a:extLst>
          </p:cNvPr>
          <p:cNvSpPr txBox="1"/>
          <p:nvPr/>
        </p:nvSpPr>
        <p:spPr>
          <a:xfrm>
            <a:off x="3637703" y="2984561"/>
            <a:ext cx="1548000" cy="30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b="1" dirty="0"/>
          </a:p>
          <a:p>
            <a:pPr algn="ctr"/>
            <a:r>
              <a:rPr lang="de-DE" sz="1200" b="1" dirty="0"/>
              <a:t>Mögliche </a:t>
            </a:r>
          </a:p>
          <a:p>
            <a:pPr algn="ctr"/>
            <a:r>
              <a:rPr lang="de-DE" sz="1200" b="1" dirty="0"/>
              <a:t>Ausprägungen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7D358886-8DAC-4B3F-9555-7AA2562DF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9439"/>
              </p:ext>
            </p:extLst>
          </p:nvPr>
        </p:nvGraphicFramePr>
        <p:xfrm>
          <a:off x="5191103" y="2981834"/>
          <a:ext cx="5292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000">
                  <a:extLst>
                    <a:ext uri="{9D8B030D-6E8A-4147-A177-3AD203B41FA5}">
                      <a16:colId xmlns:a16="http://schemas.microsoft.com/office/drawing/2014/main" val="492180529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2846413962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3869555"/>
                    </a:ext>
                  </a:extLst>
                </a:gridCol>
                <a:gridCol w="1323000">
                  <a:extLst>
                    <a:ext uri="{9D8B030D-6E8A-4147-A177-3AD203B41FA5}">
                      <a16:colId xmlns:a16="http://schemas.microsoft.com/office/drawing/2014/main" val="3711997417"/>
                    </a:ext>
                  </a:extLst>
                </a:gridCol>
              </a:tblGrid>
              <a:tr h="1447352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18720"/>
                  </a:ext>
                </a:extLst>
              </a:tr>
              <a:tr h="1576648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74033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F3E78915-A3DF-465F-8FBE-11F851625BC2}"/>
              </a:ext>
            </a:extLst>
          </p:cNvPr>
          <p:cNvSpPr txBox="1"/>
          <p:nvPr/>
        </p:nvSpPr>
        <p:spPr>
          <a:xfrm>
            <a:off x="389948" y="2025619"/>
            <a:ext cx="29464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Alter: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Geschlecht: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Familienstand: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17" name="Tabelle 17">
            <a:extLst>
              <a:ext uri="{FF2B5EF4-FFF2-40B4-BE49-F238E27FC236}">
                <a16:creationId xmlns:a16="http://schemas.microsoft.com/office/drawing/2014/main" id="{3FA6724D-5632-48C8-908D-D21316F8006B}"/>
              </a:ext>
            </a:extLst>
          </p:cNvPr>
          <p:cNvGraphicFramePr>
            <a:graphicFrameLocks noGrp="1"/>
          </p:cNvGraphicFramePr>
          <p:nvPr/>
        </p:nvGraphicFramePr>
        <p:xfrm>
          <a:off x="3632303" y="1742561"/>
          <a:ext cx="6840000" cy="12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0">
                  <a:extLst>
                    <a:ext uri="{9D8B030D-6E8A-4147-A177-3AD203B41FA5}">
                      <a16:colId xmlns:a16="http://schemas.microsoft.com/office/drawing/2014/main" val="1894519945"/>
                    </a:ext>
                  </a:extLst>
                </a:gridCol>
              </a:tblGrid>
              <a:tr h="1242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70776"/>
                  </a:ext>
                </a:extLst>
              </a:tr>
            </a:tbl>
          </a:graphicData>
        </a:graphic>
      </p:graphicFrame>
      <p:sp>
        <p:nvSpPr>
          <p:cNvPr id="18" name="Textfeld 17">
            <a:extLst>
              <a:ext uri="{FF2B5EF4-FFF2-40B4-BE49-F238E27FC236}">
                <a16:creationId xmlns:a16="http://schemas.microsoft.com/office/drawing/2014/main" id="{0FE363F4-2E1A-4696-9340-A65158DC308E}"/>
              </a:ext>
            </a:extLst>
          </p:cNvPr>
          <p:cNvSpPr txBox="1"/>
          <p:nvPr/>
        </p:nvSpPr>
        <p:spPr>
          <a:xfrm>
            <a:off x="5183902" y="1743076"/>
            <a:ext cx="1324800" cy="12240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numCol="1" rtlCol="0" anchor="t">
            <a:spAutoFit/>
          </a:bodyPr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sz="1200" b="1" dirty="0"/>
              <a:t>Preis</a:t>
            </a:r>
          </a:p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970D557-A01C-4137-801C-2B0E39C9BA75}"/>
              </a:ext>
            </a:extLst>
          </p:cNvPr>
          <p:cNvSpPr txBox="1"/>
          <p:nvPr/>
        </p:nvSpPr>
        <p:spPr>
          <a:xfrm>
            <a:off x="7829903" y="1742047"/>
            <a:ext cx="1324800" cy="124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AADB121-C6C3-410D-9F26-5FE3BE715D89}"/>
              </a:ext>
            </a:extLst>
          </p:cNvPr>
          <p:cNvSpPr txBox="1"/>
          <p:nvPr/>
        </p:nvSpPr>
        <p:spPr>
          <a:xfrm>
            <a:off x="6505103" y="1753115"/>
            <a:ext cx="1324800" cy="124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188854E-0376-4A08-AE75-4B0A2BE7F415}"/>
              </a:ext>
            </a:extLst>
          </p:cNvPr>
          <p:cNvSpPr txBox="1"/>
          <p:nvPr/>
        </p:nvSpPr>
        <p:spPr>
          <a:xfrm>
            <a:off x="7486778" y="-116196"/>
            <a:ext cx="1324800" cy="124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885FCE1-76D5-498F-A541-22929BE0B210}"/>
              </a:ext>
            </a:extLst>
          </p:cNvPr>
          <p:cNvSpPr txBox="1"/>
          <p:nvPr/>
        </p:nvSpPr>
        <p:spPr>
          <a:xfrm>
            <a:off x="6515056" y="2282336"/>
            <a:ext cx="1324800" cy="684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Design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19E5A19-DEDA-450C-BD00-ECC05B21C5F8}"/>
              </a:ext>
            </a:extLst>
          </p:cNvPr>
          <p:cNvSpPr txBox="1"/>
          <p:nvPr/>
        </p:nvSpPr>
        <p:spPr>
          <a:xfrm>
            <a:off x="7954156" y="2257875"/>
            <a:ext cx="1324800" cy="684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Smarties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B57447A-DAEC-4BD9-BB76-DF93AE331A0B}"/>
              </a:ext>
            </a:extLst>
          </p:cNvPr>
          <p:cNvSpPr txBox="1"/>
          <p:nvPr/>
        </p:nvSpPr>
        <p:spPr>
          <a:xfrm>
            <a:off x="9161902" y="2280349"/>
            <a:ext cx="1324800" cy="6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/>
              <a:t>Spekulatius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4303D72-2AA0-4743-A026-198FE58C9101}"/>
              </a:ext>
            </a:extLst>
          </p:cNvPr>
          <p:cNvSpPr txBox="1"/>
          <p:nvPr/>
        </p:nvSpPr>
        <p:spPr>
          <a:xfrm>
            <a:off x="6508702" y="1746622"/>
            <a:ext cx="3978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b="1" dirty="0"/>
              <a:t>Produktmerkmal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0087D34-0BD3-4503-BFB4-FDAC2CE1378D}"/>
              </a:ext>
            </a:extLst>
          </p:cNvPr>
          <p:cNvSpPr txBox="1"/>
          <p:nvPr/>
        </p:nvSpPr>
        <p:spPr>
          <a:xfrm>
            <a:off x="3632302" y="1345328"/>
            <a:ext cx="6854399" cy="371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                                </a:t>
            </a:r>
            <a:r>
              <a:rPr lang="de-DE" b="1" dirty="0"/>
              <a:t>Produkt: Milka Schokoladentafel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643A547-0671-426B-AC1D-05930D30A194}"/>
              </a:ext>
            </a:extLst>
          </p:cNvPr>
          <p:cNvSpPr txBox="1"/>
          <p:nvPr/>
        </p:nvSpPr>
        <p:spPr>
          <a:xfrm>
            <a:off x="397148" y="1746622"/>
            <a:ext cx="294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Von Probanden auszufüllen:</a:t>
            </a:r>
          </a:p>
        </p:txBody>
      </p:sp>
    </p:spTree>
    <p:extLst>
      <p:ext uri="{BB962C8B-B14F-4D97-AF65-F5344CB8AC3E}">
        <p14:creationId xmlns:p14="http://schemas.microsoft.com/office/powerpoint/2010/main" val="424840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A194B2C-1B77-46DA-933F-67E0A6179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20134"/>
              </p:ext>
            </p:extLst>
          </p:nvPr>
        </p:nvGraphicFramePr>
        <p:xfrm>
          <a:off x="2032000" y="1202266"/>
          <a:ext cx="8127999" cy="22250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8004478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569605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9578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Absolute Wichtigkeit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Relative Wichtigkeit;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5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Preis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34,78%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4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26,1%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99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Schokolade mit Spekulatius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17,4%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08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Schokolade mit Smarties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21,74%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8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23323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F6AC45C1-62BD-4DF7-8C76-2FF35EED0110}"/>
              </a:ext>
            </a:extLst>
          </p:cNvPr>
          <p:cNvSpPr txBox="1"/>
          <p:nvPr/>
        </p:nvSpPr>
        <p:spPr>
          <a:xfrm>
            <a:off x="2115126" y="3786909"/>
            <a:ext cx="8044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23 junge Probanden wurden befragt.</a:t>
            </a:r>
          </a:p>
        </p:txBody>
      </p:sp>
    </p:spTree>
    <p:extLst>
      <p:ext uri="{BB962C8B-B14F-4D97-AF65-F5344CB8AC3E}">
        <p14:creationId xmlns:p14="http://schemas.microsoft.com/office/powerpoint/2010/main" val="205610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A194B2C-1B77-46DA-933F-67E0A6179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69525"/>
              </p:ext>
            </p:extLst>
          </p:nvPr>
        </p:nvGraphicFramePr>
        <p:xfrm>
          <a:off x="2032000" y="1202266"/>
          <a:ext cx="8127999" cy="22250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8004478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569605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9578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Absolute Wichtigkeit (1-10)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Relative Wichtigkeit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5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Preis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4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99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Merkmal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08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Merkmal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8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Gesamt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2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06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</Template>
  <TotalTime>0</TotalTime>
  <Words>314</Words>
  <Application>Microsoft Macintosh PowerPoint</Application>
  <PresentationFormat>Breitbild</PresentationFormat>
  <Paragraphs>165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Shola Ismael</dc:creator>
  <cp:lastModifiedBy>Muriel Pietsch</cp:lastModifiedBy>
  <cp:revision>69</cp:revision>
  <dcterms:created xsi:type="dcterms:W3CDTF">2021-10-25T06:55:56Z</dcterms:created>
  <dcterms:modified xsi:type="dcterms:W3CDTF">2022-03-14T10:03:50Z</dcterms:modified>
</cp:coreProperties>
</file>