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4B1934-C46E-475D-9C0B-C297BCE4096D}" v="7" dt="2021-11-23T16:49:38.657"/>
    <p1510:client id="{E5819BAF-E110-4C63-B4E1-691DF8ED1070}" v="31" dt="2021-11-23T16:46:57.6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>
      <p:cViewPr varScale="1">
        <p:scale>
          <a:sx n="120" d="100"/>
          <a:sy n="120" d="100"/>
        </p:scale>
        <p:origin x="8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iel Pietsch" userId="8EGwVkEA6l/pMGr/oblbnHdtnQXh/Z8uGd10oTa3cAg=" providerId="None" clId="Web-{234B1934-C46E-475D-9C0B-C297BCE4096D}"/>
    <pc:docChg chg="modSld">
      <pc:chgData name="Muriel Pietsch" userId="8EGwVkEA6l/pMGr/oblbnHdtnQXh/Z8uGd10oTa3cAg=" providerId="None" clId="Web-{234B1934-C46E-475D-9C0B-C297BCE4096D}" dt="2021-11-23T16:49:38.657" v="6" actId="14100"/>
      <pc:docMkLst>
        <pc:docMk/>
      </pc:docMkLst>
      <pc:sldChg chg="modSp">
        <pc:chgData name="Muriel Pietsch" userId="8EGwVkEA6l/pMGr/oblbnHdtnQXh/Z8uGd10oTa3cAg=" providerId="None" clId="Web-{234B1934-C46E-475D-9C0B-C297BCE4096D}" dt="2021-11-23T16:49:38.657" v="6" actId="14100"/>
        <pc:sldMkLst>
          <pc:docMk/>
          <pc:sldMk cId="0" sldId="257"/>
        </pc:sldMkLst>
        <pc:spChg chg="mod">
          <ac:chgData name="Muriel Pietsch" userId="8EGwVkEA6l/pMGr/oblbnHdtnQXh/Z8uGd10oTa3cAg=" providerId="None" clId="Web-{234B1934-C46E-475D-9C0B-C297BCE4096D}" dt="2021-11-23T16:49:38.657" v="6" actId="14100"/>
          <ac:spMkLst>
            <pc:docMk/>
            <pc:sldMk cId="0" sldId="257"/>
            <ac:spMk id="70" creationId="{00000000-0000-0000-0000-000000000000}"/>
          </ac:spMkLst>
        </pc:spChg>
      </pc:sldChg>
    </pc:docChg>
  </pc:docChgLst>
  <pc:docChgLst>
    <pc:chgData name="Muriel Pietsch" userId="8EGwVkEA6l/pMGr/oblbnHdtnQXh/Z8uGd10oTa3cAg=" providerId="None" clId="Web-{E5819BAF-E110-4C63-B4E1-691DF8ED1070}"/>
    <pc:docChg chg="modSld">
      <pc:chgData name="Muriel Pietsch" userId="8EGwVkEA6l/pMGr/oblbnHdtnQXh/Z8uGd10oTa3cAg=" providerId="None" clId="Web-{E5819BAF-E110-4C63-B4E1-691DF8ED1070}" dt="2021-11-23T16:46:57.630" v="15" actId="20577"/>
      <pc:docMkLst>
        <pc:docMk/>
      </pc:docMkLst>
      <pc:sldChg chg="modSp">
        <pc:chgData name="Muriel Pietsch" userId="8EGwVkEA6l/pMGr/oblbnHdtnQXh/Z8uGd10oTa3cAg=" providerId="None" clId="Web-{E5819BAF-E110-4C63-B4E1-691DF8ED1070}" dt="2021-11-23T16:46:57.630" v="15" actId="20577"/>
        <pc:sldMkLst>
          <pc:docMk/>
          <pc:sldMk cId="0" sldId="257"/>
        </pc:sldMkLst>
        <pc:spChg chg="mod">
          <ac:chgData name="Muriel Pietsch" userId="8EGwVkEA6l/pMGr/oblbnHdtnQXh/Z8uGd10oTa3cAg=" providerId="None" clId="Web-{E5819BAF-E110-4C63-B4E1-691DF8ED1070}" dt="2021-11-23T16:45:45.519" v="1" actId="20577"/>
          <ac:spMkLst>
            <pc:docMk/>
            <pc:sldMk cId="0" sldId="257"/>
            <ac:spMk id="66" creationId="{00000000-0000-0000-0000-000000000000}"/>
          </ac:spMkLst>
        </pc:spChg>
        <pc:spChg chg="mod">
          <ac:chgData name="Muriel Pietsch" userId="8EGwVkEA6l/pMGr/oblbnHdtnQXh/Z8uGd10oTa3cAg=" providerId="None" clId="Web-{E5819BAF-E110-4C63-B4E1-691DF8ED1070}" dt="2021-11-23T16:46:21.192" v="11" actId="20577"/>
          <ac:spMkLst>
            <pc:docMk/>
            <pc:sldMk cId="0" sldId="257"/>
            <ac:spMk id="70" creationId="{00000000-0000-0000-0000-000000000000}"/>
          </ac:spMkLst>
        </pc:spChg>
        <pc:spChg chg="mod">
          <ac:chgData name="Muriel Pietsch" userId="8EGwVkEA6l/pMGr/oblbnHdtnQXh/Z8uGd10oTa3cAg=" providerId="None" clId="Web-{E5819BAF-E110-4C63-B4E1-691DF8ED1070}" dt="2021-11-23T16:46:57.630" v="15" actId="20577"/>
          <ac:spMkLst>
            <pc:docMk/>
            <pc:sldMk cId="0" sldId="257"/>
            <ac:spMk id="7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Folie mittels Klicken verschieben</a:t>
            </a: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2000" b="0" strike="noStrike" spc="-1">
                <a:latin typeface="Arial"/>
              </a:rPr>
              <a:t>Format der Notizen mittels Klicken bearbeiten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 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de-DE" sz="1400" b="0" strike="noStrike" spc="-1">
                <a:latin typeface="Times New Roman"/>
              </a:rPr>
              <a:t> 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 </a:t>
            </a: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9AF39E33-EA01-4BDA-9724-0F04B912FD42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96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E169DD08-F0C8-43C0-A562-6F458C33D2AB}" type="slidenum">
              <a:rPr lang="de-DE" sz="1200" b="0" strike="noStrike" spc="-1">
                <a:latin typeface="Times New Roman"/>
              </a:rPr>
              <a:t>1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6000" b="0" strike="noStrike" spc="-1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lang="de-DE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0E878CE2-940F-4813-A9A8-25F764B99FF9}" type="datetime">
              <a:rPr lang="de-DE" sz="1200" b="0" strike="noStrike" spc="-1">
                <a:solidFill>
                  <a:srgbClr val="8B8B8B"/>
                </a:solidFill>
                <a:latin typeface="Calibri"/>
              </a:rPr>
              <a:t>14.03.22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716E9765-4D62-4E13-BA2B-26D6BA6A5819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-7022160" y="5899680"/>
            <a:ext cx="18052560" cy="1123920"/>
          </a:xfrm>
          <a:prstGeom prst="triangle">
            <a:avLst>
              <a:gd name="adj" fmla="val 38665"/>
            </a:avLst>
          </a:prstGeom>
          <a:solidFill>
            <a:srgbClr val="09519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1789560" y="5899680"/>
            <a:ext cx="20804400" cy="1182240"/>
          </a:xfrm>
          <a:prstGeom prst="triangle">
            <a:avLst>
              <a:gd name="adj" fmla="val 50000"/>
            </a:avLst>
          </a:prstGeom>
          <a:solidFill>
            <a:srgbClr val="1BA0A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Grafik 8"/>
          <p:cNvPicPr/>
          <p:nvPr/>
        </p:nvPicPr>
        <p:blipFill>
          <a:blip r:embed="rId14"/>
          <a:stretch/>
        </p:blipFill>
        <p:spPr>
          <a:xfrm rot="10800000" flipH="1">
            <a:off x="-6528600" y="-60120"/>
            <a:ext cx="12948840" cy="1123920"/>
          </a:xfrm>
          <a:prstGeom prst="rect">
            <a:avLst/>
          </a:prstGeom>
          <a:ln>
            <a:noFill/>
          </a:ln>
        </p:spPr>
      </p:pic>
      <p:pic>
        <p:nvPicPr>
          <p:cNvPr id="7" name="Grafik 9"/>
          <p:cNvPicPr/>
          <p:nvPr/>
        </p:nvPicPr>
        <p:blipFill>
          <a:blip r:embed="rId15"/>
          <a:stretch/>
        </p:blipFill>
        <p:spPr>
          <a:xfrm>
            <a:off x="10055160" y="6266880"/>
            <a:ext cx="1950480" cy="523800"/>
          </a:xfrm>
          <a:prstGeom prst="rect">
            <a:avLst/>
          </a:prstGeom>
          <a:ln>
            <a:noFill/>
          </a:ln>
        </p:spPr>
      </p:pic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997200" y="2376000"/>
            <a:ext cx="9082800" cy="323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8800" b="0" strike="noStrike" spc="-1" dirty="0">
                <a:solidFill>
                  <a:srgbClr val="002060"/>
                </a:solidFill>
                <a:latin typeface="Calibri"/>
              </a:rPr>
              <a:t>Value Proposition </a:t>
            </a:r>
            <a:r>
              <a:rPr lang="de-DE" sz="8800" b="0" strike="noStrike" spc="-1" dirty="0" err="1">
                <a:solidFill>
                  <a:srgbClr val="002060"/>
                </a:solidFill>
                <a:latin typeface="Calibri"/>
              </a:rPr>
              <a:t>Canvas</a:t>
            </a:r>
            <a:r>
              <a:rPr lang="de-DE" sz="8800" b="0" strike="noStrike" spc="-1" dirty="0">
                <a:solidFill>
                  <a:srgbClr val="002060"/>
                </a:solidFill>
                <a:latin typeface="Calibri"/>
              </a:rPr>
              <a:t> </a:t>
            </a:r>
          </a:p>
          <a:p>
            <a:r>
              <a:rPr lang="de-DE" sz="1400" dirty="0">
                <a:solidFill>
                  <a:srgbClr val="002060"/>
                </a:solidFill>
                <a:latin typeface="Calibri" panose="020F0502020204030204"/>
              </a:rPr>
              <a:t>Quelle: Nachfolgende Darstellungen in Anlehnung an: „Value Proposition Design: Entwickeln Sie Produkte und Services, die Ihre Kunden wirklich wollen, Alexander Osterwalder, T. A. Wegberg, Campus Verlag, </a:t>
            </a:r>
            <a:r>
              <a:rPr lang="de-DE" sz="1400">
                <a:solidFill>
                  <a:srgbClr val="002060"/>
                </a:solidFill>
                <a:latin typeface="Calibri" panose="020F0502020204030204"/>
              </a:rPr>
              <a:t>2015 „</a:t>
            </a:r>
            <a:endParaRPr lang="de-DE" sz="8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432000" y="1224000"/>
            <a:ext cx="4680000" cy="4392000"/>
          </a:xfrm>
          <a:prstGeom prst="rect">
            <a:avLst/>
          </a:prstGeom>
          <a:solidFill>
            <a:srgbClr val="52C6D4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Line 2"/>
          <p:cNvSpPr/>
          <p:nvPr/>
        </p:nvSpPr>
        <p:spPr>
          <a:xfrm flipV="1">
            <a:off x="432000" y="3432960"/>
            <a:ext cx="2413800" cy="218304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Line 3"/>
          <p:cNvSpPr/>
          <p:nvPr/>
        </p:nvSpPr>
        <p:spPr>
          <a:xfrm>
            <a:off x="432000" y="1224000"/>
            <a:ext cx="2413800" cy="220896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4"/>
          <p:cNvSpPr/>
          <p:nvPr/>
        </p:nvSpPr>
        <p:spPr>
          <a:xfrm>
            <a:off x="7632000" y="1224000"/>
            <a:ext cx="4560120" cy="4392000"/>
          </a:xfrm>
          <a:prstGeom prst="flowChartConnector">
            <a:avLst/>
          </a:prstGeom>
          <a:solidFill>
            <a:srgbClr val="52C6D4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Line 5"/>
          <p:cNvSpPr/>
          <p:nvPr/>
        </p:nvSpPr>
        <p:spPr>
          <a:xfrm>
            <a:off x="2845800" y="3432960"/>
            <a:ext cx="7090200" cy="2304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Line 6"/>
          <p:cNvSpPr/>
          <p:nvPr/>
        </p:nvSpPr>
        <p:spPr>
          <a:xfrm flipV="1">
            <a:off x="9936000" y="1440000"/>
            <a:ext cx="1008000" cy="201600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Line 7"/>
          <p:cNvSpPr/>
          <p:nvPr/>
        </p:nvSpPr>
        <p:spPr>
          <a:xfrm>
            <a:off x="9936000" y="3456000"/>
            <a:ext cx="1440000" cy="165600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TextShape 8"/>
          <p:cNvSpPr txBox="1"/>
          <p:nvPr/>
        </p:nvSpPr>
        <p:spPr>
          <a:xfrm>
            <a:off x="2447999" y="1309680"/>
            <a:ext cx="1911349" cy="367878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de-DE" b="1" spc="-1" dirty="0">
                <a:latin typeface="Arial"/>
              </a:rPr>
              <a:t>Nutzenbringer</a:t>
            </a:r>
            <a:r>
              <a:rPr lang="de-DE" sz="1800" b="0" strike="noStrike" spc="-1" dirty="0">
                <a:latin typeface="Arial"/>
              </a:rPr>
              <a:t> </a:t>
            </a:r>
          </a:p>
        </p:txBody>
      </p:sp>
      <p:sp>
        <p:nvSpPr>
          <p:cNvPr id="60" name="TextShape 9"/>
          <p:cNvSpPr txBox="1"/>
          <p:nvPr/>
        </p:nvSpPr>
        <p:spPr>
          <a:xfrm>
            <a:off x="3024000" y="3456000"/>
            <a:ext cx="1944000" cy="36787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de-DE" sz="1800" b="1" strike="noStrike" spc="-1" dirty="0">
                <a:latin typeface="Arial"/>
              </a:rPr>
              <a:t>Problemlöser</a:t>
            </a:r>
          </a:p>
        </p:txBody>
      </p:sp>
      <p:sp>
        <p:nvSpPr>
          <p:cNvPr id="61" name="TextShape 10"/>
          <p:cNvSpPr txBox="1"/>
          <p:nvPr/>
        </p:nvSpPr>
        <p:spPr>
          <a:xfrm>
            <a:off x="435960" y="2127939"/>
            <a:ext cx="1315858" cy="829543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de-DE" sz="1600" b="1" spc="-1" dirty="0">
                <a:latin typeface="Arial"/>
              </a:rPr>
              <a:t>Produkt&amp;</a:t>
            </a:r>
          </a:p>
          <a:p>
            <a:r>
              <a:rPr lang="de-DE" sz="1600" b="1" spc="-1" dirty="0">
                <a:latin typeface="Arial"/>
              </a:rPr>
              <a:t>Dienst-</a:t>
            </a:r>
          </a:p>
          <a:p>
            <a:r>
              <a:rPr lang="de-DE" sz="1600" b="1" spc="-1" dirty="0">
                <a:latin typeface="Arial"/>
              </a:rPr>
              <a:t>leistungen</a:t>
            </a:r>
            <a:endParaRPr lang="de-DE" sz="1600" b="1" strike="noStrike" spc="-1" dirty="0">
              <a:latin typeface="Arial"/>
            </a:endParaRPr>
          </a:p>
        </p:txBody>
      </p:sp>
      <p:sp>
        <p:nvSpPr>
          <p:cNvPr id="62" name="TextShape 11"/>
          <p:cNvSpPr txBox="1"/>
          <p:nvPr/>
        </p:nvSpPr>
        <p:spPr>
          <a:xfrm>
            <a:off x="9000000" y="1440000"/>
            <a:ext cx="1440000" cy="39865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de-DE" sz="2000" b="1" spc="-1" dirty="0">
                <a:latin typeface="Arial"/>
              </a:rPr>
              <a:t>Nutzen</a:t>
            </a:r>
            <a:r>
              <a:rPr lang="de-DE" sz="2000" b="1" strike="noStrike" spc="-1" dirty="0">
                <a:latin typeface="Arial"/>
              </a:rPr>
              <a:t> </a:t>
            </a:r>
            <a:r>
              <a:rPr lang="de-DE" sz="1800" b="0" strike="noStrike" spc="-1" dirty="0">
                <a:latin typeface="Arial"/>
              </a:rPr>
              <a:t> </a:t>
            </a:r>
          </a:p>
        </p:txBody>
      </p:sp>
      <p:sp>
        <p:nvSpPr>
          <p:cNvPr id="63" name="TextShape 12"/>
          <p:cNvSpPr txBox="1"/>
          <p:nvPr/>
        </p:nvSpPr>
        <p:spPr>
          <a:xfrm>
            <a:off x="10584000" y="1944000"/>
            <a:ext cx="1296000" cy="64487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de-DE" b="1" spc="-1" dirty="0">
                <a:latin typeface="Arial"/>
              </a:rPr>
              <a:t>Kunden-</a:t>
            </a:r>
          </a:p>
          <a:p>
            <a:r>
              <a:rPr lang="de-DE" sz="1800" b="1" strike="noStrike" spc="-1" dirty="0">
                <a:latin typeface="Arial"/>
              </a:rPr>
              <a:t>aufgaben</a:t>
            </a:r>
          </a:p>
        </p:txBody>
      </p:sp>
      <p:sp>
        <p:nvSpPr>
          <p:cNvPr id="64" name="TextShape 13"/>
          <p:cNvSpPr txBox="1"/>
          <p:nvPr/>
        </p:nvSpPr>
        <p:spPr>
          <a:xfrm>
            <a:off x="8256960" y="3514320"/>
            <a:ext cx="1679040" cy="398655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de-DE" sz="2000" b="1" spc="-1" dirty="0">
                <a:latin typeface="Arial"/>
              </a:rPr>
              <a:t>Probleme</a:t>
            </a:r>
            <a:endParaRPr lang="de-DE" sz="2000" b="1" strike="noStrike" spc="-1" dirty="0">
              <a:latin typeface="Arial"/>
            </a:endParaRPr>
          </a:p>
        </p:txBody>
      </p:sp>
      <p:sp>
        <p:nvSpPr>
          <p:cNvPr id="65" name="TextShape 14"/>
          <p:cNvSpPr txBox="1"/>
          <p:nvPr/>
        </p:nvSpPr>
        <p:spPr>
          <a:xfrm>
            <a:off x="1224000" y="733680"/>
            <a:ext cx="2952000" cy="344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de-DE" sz="2000" b="1" strike="noStrike" spc="-1">
                <a:latin typeface="Calibri"/>
              </a:rPr>
              <a:t>Value Propositon</a:t>
            </a:r>
          </a:p>
        </p:txBody>
      </p:sp>
      <p:sp>
        <p:nvSpPr>
          <p:cNvPr id="66" name="TextShape 15"/>
          <p:cNvSpPr txBox="1"/>
          <p:nvPr/>
        </p:nvSpPr>
        <p:spPr>
          <a:xfrm>
            <a:off x="8640000" y="720000"/>
            <a:ext cx="2664000" cy="39865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>
            <a:spAutoFit/>
          </a:bodyPr>
          <a:lstStyle/>
          <a:p>
            <a:pPr algn="ctr"/>
            <a:r>
              <a:rPr lang="de-DE" sz="2000" b="1" spc="-1" dirty="0">
                <a:latin typeface="Calibri"/>
              </a:rPr>
              <a:t>Kunden Segmente</a:t>
            </a:r>
            <a:endParaRPr lang="de-DE" sz="2000" b="1" strike="noStrike" spc="-1" dirty="0">
              <a:latin typeface="Calibri"/>
            </a:endParaRPr>
          </a:p>
        </p:txBody>
      </p:sp>
      <p:sp>
        <p:nvSpPr>
          <p:cNvPr id="67" name="TextShape 16"/>
          <p:cNvSpPr txBox="1"/>
          <p:nvPr/>
        </p:nvSpPr>
        <p:spPr>
          <a:xfrm>
            <a:off x="1656000" y="1729152"/>
            <a:ext cx="3528000" cy="101420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00" b="0" strike="noStrike" spc="-1" dirty="0">
                <a:latin typeface="Arial"/>
              </a:rPr>
              <a:t>Wie das Produkt oder Dienstleistung Kundengewinne schafft </a:t>
            </a:r>
          </a:p>
          <a:p>
            <a:pPr marL="648000" lvl="2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00" b="0" strike="noStrike" spc="-1" dirty="0">
                <a:latin typeface="Arial"/>
              </a:rPr>
              <a:t>Wie sie Kunden Mehrwert bieten   </a:t>
            </a:r>
          </a:p>
          <a:p>
            <a:pPr marL="864000" lvl="3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1800" b="0" strike="noStrike" spc="-1" dirty="0">
              <a:latin typeface="Arial"/>
            </a:endParaRPr>
          </a:p>
        </p:txBody>
      </p:sp>
      <p:sp>
        <p:nvSpPr>
          <p:cNvPr id="68" name="TextShape 17"/>
          <p:cNvSpPr txBox="1"/>
          <p:nvPr/>
        </p:nvSpPr>
        <p:spPr>
          <a:xfrm>
            <a:off x="2351336" y="3929250"/>
            <a:ext cx="2808000" cy="95265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00" b="0" strike="noStrike" spc="-1" dirty="0">
                <a:latin typeface="Arial"/>
              </a:rPr>
              <a:t>Ein Beschreibung, wie genau das Produkt oder Dienstleistung die Schmerzen des Kunden lindert </a:t>
            </a:r>
          </a:p>
        </p:txBody>
      </p:sp>
      <p:sp>
        <p:nvSpPr>
          <p:cNvPr id="69" name="TextShape 18"/>
          <p:cNvSpPr txBox="1"/>
          <p:nvPr/>
        </p:nvSpPr>
        <p:spPr>
          <a:xfrm>
            <a:off x="407520" y="2936670"/>
            <a:ext cx="1872000" cy="13835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00" b="0" strike="noStrike" spc="-1" dirty="0">
                <a:latin typeface="Arial"/>
              </a:rPr>
              <a:t>Produkte und</a:t>
            </a:r>
          </a:p>
          <a:p>
            <a:pPr>
              <a:buClr>
                <a:srgbClr val="000000"/>
              </a:buClr>
              <a:buSzPct val="45000"/>
            </a:pPr>
            <a:r>
              <a:rPr lang="de-DE" sz="1400" b="0" strike="noStrike" spc="-1" dirty="0">
                <a:latin typeface="Arial"/>
              </a:rPr>
              <a:t>    Dienstleistung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00" b="0" strike="noStrike" spc="-1" dirty="0">
                <a:latin typeface="Arial"/>
              </a:rPr>
              <a:t>Gewinn schaffen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00" b="0" strike="noStrike" spc="-1" dirty="0">
                <a:latin typeface="Arial"/>
              </a:rPr>
              <a:t>Wortschöpfung für Kunden untermauern  </a:t>
            </a:r>
          </a:p>
        </p:txBody>
      </p:sp>
      <p:sp>
        <p:nvSpPr>
          <p:cNvPr id="70" name="TextShape 19"/>
          <p:cNvSpPr txBox="1"/>
          <p:nvPr/>
        </p:nvSpPr>
        <p:spPr>
          <a:xfrm>
            <a:off x="7774006" y="1987561"/>
            <a:ext cx="2666176" cy="13835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>
            <a:spAutoFit/>
          </a:bodyPr>
          <a:lstStyle/>
          <a:p>
            <a:pPr marL="648000" lvl="2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00" b="0" strike="noStrike" spc="-1" dirty="0">
                <a:latin typeface="Arial"/>
              </a:rPr>
              <a:t>Vorteile, die der Kunde erwartet und braucht</a:t>
            </a:r>
          </a:p>
          <a:p>
            <a:pPr marL="215900" indent="-2159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00" b="0" strike="noStrike" spc="-1" dirty="0">
                <a:latin typeface="Arial"/>
              </a:rPr>
              <a:t>Was Kunden </a:t>
            </a:r>
            <a:r>
              <a:rPr lang="de-DE" sz="1400" spc="-1" dirty="0">
                <a:latin typeface="Arial"/>
              </a:rPr>
              <a:t>begeistern </a:t>
            </a:r>
            <a:r>
              <a:rPr lang="de-DE" sz="1400" b="0" strike="noStrike" spc="-1" dirty="0">
                <a:latin typeface="Arial"/>
              </a:rPr>
              <a:t>würde</a:t>
            </a:r>
          </a:p>
          <a:p>
            <a:pPr marL="215900" indent="-2159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00" b="0" strike="noStrike" spc="-1" dirty="0">
                <a:latin typeface="Arial"/>
              </a:rPr>
              <a:t>Erhöhung </a:t>
            </a:r>
            <a:r>
              <a:rPr lang="de-DE" sz="1400" spc="-1" dirty="0">
                <a:latin typeface="Arial"/>
              </a:rPr>
              <a:t>eines Werteversprechens</a:t>
            </a:r>
            <a:endParaRPr lang="de-DE" sz="1400" b="0" strike="noStrike" spc="-1" dirty="0">
              <a:latin typeface="Arial"/>
            </a:endParaRPr>
          </a:p>
        </p:txBody>
      </p:sp>
      <p:sp>
        <p:nvSpPr>
          <p:cNvPr id="71" name="TextShape 20"/>
          <p:cNvSpPr txBox="1"/>
          <p:nvPr/>
        </p:nvSpPr>
        <p:spPr>
          <a:xfrm>
            <a:off x="7950240" y="3861720"/>
            <a:ext cx="2880000" cy="73721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00" b="0" strike="noStrike" spc="-1" dirty="0">
                <a:latin typeface="Arial"/>
              </a:rPr>
              <a:t>Negative Erfahrungen, Emotionen und Risiken,  die der Kunde erfährt </a:t>
            </a:r>
          </a:p>
        </p:txBody>
      </p:sp>
      <p:sp>
        <p:nvSpPr>
          <p:cNvPr id="72" name="TextShape 21"/>
          <p:cNvSpPr txBox="1"/>
          <p:nvPr/>
        </p:nvSpPr>
        <p:spPr>
          <a:xfrm>
            <a:off x="10377360" y="2540037"/>
            <a:ext cx="1841760" cy="1598984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>
            <a:spAutoFit/>
          </a:bodyPr>
          <a:lstStyle/>
          <a:p>
            <a:pPr marL="215900" indent="-2159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00" spc="-1" dirty="0">
                <a:latin typeface="Arial"/>
              </a:rPr>
              <a:t>Funktionale</a:t>
            </a:r>
            <a:r>
              <a:rPr lang="de-DE" sz="1400" b="0" strike="noStrike" spc="-1" dirty="0">
                <a:latin typeface="Arial"/>
              </a:rPr>
              <a:t>,</a:t>
            </a:r>
            <a:r>
              <a:rPr lang="de-DE" sz="1400" spc="-1" dirty="0">
                <a:latin typeface="Arial"/>
              </a:rPr>
              <a:t> </a:t>
            </a:r>
            <a:endParaRPr lang="de-DE" dirty="0"/>
          </a:p>
          <a:p>
            <a:pPr>
              <a:buClr>
                <a:srgbClr val="000000"/>
              </a:buClr>
              <a:buSzPct val="45000"/>
            </a:pPr>
            <a:r>
              <a:rPr lang="de-DE" sz="1400" spc="-1" dirty="0">
                <a:latin typeface="Arial"/>
              </a:rPr>
              <a:t>     soziale</a:t>
            </a:r>
            <a:r>
              <a:rPr lang="de-DE" sz="1400" b="0" strike="noStrike" spc="-1" dirty="0">
                <a:latin typeface="Arial"/>
              </a:rPr>
              <a:t> und</a:t>
            </a:r>
          </a:p>
          <a:p>
            <a:pPr>
              <a:buClr>
                <a:srgbClr val="000000"/>
              </a:buClr>
              <a:buSzPct val="45000"/>
            </a:pPr>
            <a:r>
              <a:rPr lang="de-DE" sz="1400" spc="-1" dirty="0">
                <a:latin typeface="Arial"/>
              </a:rPr>
              <a:t>     </a:t>
            </a:r>
            <a:r>
              <a:rPr lang="de-DE" sz="1400" b="0" strike="noStrike" spc="-1" dirty="0">
                <a:latin typeface="Arial"/>
              </a:rPr>
              <a:t>emotionalen</a:t>
            </a:r>
          </a:p>
          <a:p>
            <a:pPr>
              <a:buClr>
                <a:srgbClr val="000000"/>
              </a:buClr>
              <a:buSzPct val="45000"/>
            </a:pPr>
            <a:r>
              <a:rPr lang="de-DE" sz="1400" spc="-1" dirty="0">
                <a:latin typeface="Arial"/>
              </a:rPr>
              <a:t>      </a:t>
            </a:r>
            <a:r>
              <a:rPr lang="de-DE" sz="1400" b="0" strike="noStrike" spc="-1" dirty="0">
                <a:latin typeface="Arial"/>
              </a:rPr>
              <a:t>Aufgaben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00" b="0" strike="noStrike" spc="-1" dirty="0">
                <a:latin typeface="Arial"/>
              </a:rPr>
              <a:t>Die Probleme, die sie lösen möchten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00" b="0" strike="noStrike" spc="-1" dirty="0">
                <a:latin typeface="Arial"/>
              </a:rPr>
              <a:t>Ihre Bedürfnisse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432000" y="1224000"/>
            <a:ext cx="4680000" cy="4392000"/>
          </a:xfrm>
          <a:prstGeom prst="rect">
            <a:avLst/>
          </a:prstGeom>
          <a:solidFill>
            <a:srgbClr val="52C6D4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Line 2"/>
          <p:cNvSpPr/>
          <p:nvPr/>
        </p:nvSpPr>
        <p:spPr>
          <a:xfrm flipV="1">
            <a:off x="432000" y="3432960"/>
            <a:ext cx="2413800" cy="218304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Line 3"/>
          <p:cNvSpPr/>
          <p:nvPr/>
        </p:nvSpPr>
        <p:spPr>
          <a:xfrm>
            <a:off x="432000" y="1224000"/>
            <a:ext cx="2413800" cy="220896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CustomShape 4"/>
          <p:cNvSpPr/>
          <p:nvPr/>
        </p:nvSpPr>
        <p:spPr>
          <a:xfrm>
            <a:off x="7632000" y="1224000"/>
            <a:ext cx="4560120" cy="4392000"/>
          </a:xfrm>
          <a:prstGeom prst="flowChartConnector">
            <a:avLst/>
          </a:prstGeom>
          <a:solidFill>
            <a:srgbClr val="52C6D4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" name="Line 5"/>
          <p:cNvSpPr/>
          <p:nvPr/>
        </p:nvSpPr>
        <p:spPr>
          <a:xfrm>
            <a:off x="2845800" y="3432960"/>
            <a:ext cx="7090200" cy="2304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" name="Line 6"/>
          <p:cNvSpPr/>
          <p:nvPr/>
        </p:nvSpPr>
        <p:spPr>
          <a:xfrm flipV="1">
            <a:off x="9936000" y="1440000"/>
            <a:ext cx="1008000" cy="201600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" name="Line 7"/>
          <p:cNvSpPr/>
          <p:nvPr/>
        </p:nvSpPr>
        <p:spPr>
          <a:xfrm>
            <a:off x="9936000" y="3456000"/>
            <a:ext cx="1440000" cy="165600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TextShape 10"/>
          <p:cNvSpPr txBox="1"/>
          <p:nvPr/>
        </p:nvSpPr>
        <p:spPr>
          <a:xfrm>
            <a:off x="435960" y="1989720"/>
            <a:ext cx="1220040" cy="110654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de-DE" sz="1600" b="1" spc="-1" dirty="0"/>
              <a:t>Produkt&amp;</a:t>
            </a:r>
          </a:p>
          <a:p>
            <a:r>
              <a:rPr lang="de-DE" sz="1600" b="1" spc="-1" dirty="0"/>
              <a:t>Dienst-</a:t>
            </a:r>
          </a:p>
          <a:p>
            <a:r>
              <a:rPr lang="de-DE" sz="1600" b="1" spc="-1" dirty="0"/>
              <a:t>leistungen</a:t>
            </a:r>
          </a:p>
          <a:p>
            <a:endParaRPr lang="de-DE" sz="1600" b="1" strike="noStrike" spc="-1" dirty="0">
              <a:latin typeface="Arial"/>
            </a:endParaRPr>
          </a:p>
        </p:txBody>
      </p:sp>
      <p:sp>
        <p:nvSpPr>
          <p:cNvPr id="83" name="TextShape 11"/>
          <p:cNvSpPr txBox="1"/>
          <p:nvPr/>
        </p:nvSpPr>
        <p:spPr>
          <a:xfrm>
            <a:off x="9000000" y="1440000"/>
            <a:ext cx="1440000" cy="39865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de-DE" sz="2000" b="1" strike="noStrike" spc="-1" dirty="0">
                <a:latin typeface="Arial"/>
              </a:rPr>
              <a:t> </a:t>
            </a:r>
            <a:r>
              <a:rPr lang="de-DE" sz="1800" b="0" strike="noStrike" spc="-1" dirty="0">
                <a:latin typeface="Arial"/>
              </a:rPr>
              <a:t> </a:t>
            </a:r>
          </a:p>
        </p:txBody>
      </p:sp>
      <p:sp>
        <p:nvSpPr>
          <p:cNvPr id="86" name="TextShape 14"/>
          <p:cNvSpPr txBox="1"/>
          <p:nvPr/>
        </p:nvSpPr>
        <p:spPr>
          <a:xfrm>
            <a:off x="1224000" y="733680"/>
            <a:ext cx="2952000" cy="344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de-DE" sz="2000" b="1" strike="noStrike" spc="-1">
                <a:latin typeface="Calibri"/>
              </a:rPr>
              <a:t>Value Propositon</a:t>
            </a:r>
          </a:p>
        </p:txBody>
      </p:sp>
      <p:sp>
        <p:nvSpPr>
          <p:cNvPr id="88" name="TextShape 16"/>
          <p:cNvSpPr txBox="1"/>
          <p:nvPr/>
        </p:nvSpPr>
        <p:spPr>
          <a:xfrm>
            <a:off x="1684532" y="1632420"/>
            <a:ext cx="3528000" cy="162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latin typeface="Arial"/>
              </a:rPr>
              <a:t>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latin typeface="Arial"/>
              </a:rPr>
              <a:t>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  </a:t>
            </a:r>
          </a:p>
          <a:p>
            <a:pPr marL="864000" lvl="3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1800" b="0" strike="noStrike" spc="-1">
              <a:latin typeface="Arial"/>
            </a:endParaRPr>
          </a:p>
        </p:txBody>
      </p:sp>
      <p:sp>
        <p:nvSpPr>
          <p:cNvPr id="89" name="TextShape 17"/>
          <p:cNvSpPr txBox="1"/>
          <p:nvPr/>
        </p:nvSpPr>
        <p:spPr>
          <a:xfrm>
            <a:off x="2376000" y="3781800"/>
            <a:ext cx="2808000" cy="76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latin typeface="Arial"/>
              </a:rPr>
              <a:t>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latin typeface="Arial"/>
              </a:rPr>
              <a:t>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latin typeface="Arial"/>
              </a:rPr>
              <a:t> </a:t>
            </a:r>
          </a:p>
        </p:txBody>
      </p:sp>
      <p:sp>
        <p:nvSpPr>
          <p:cNvPr id="90" name="TextShape 18"/>
          <p:cNvSpPr txBox="1"/>
          <p:nvPr/>
        </p:nvSpPr>
        <p:spPr>
          <a:xfrm>
            <a:off x="416880" y="2893489"/>
            <a:ext cx="1872000" cy="797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latin typeface="Arial"/>
              </a:rPr>
              <a:t>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latin typeface="Arial"/>
              </a:rPr>
              <a:t>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 dirty="0">
                <a:latin typeface="Arial"/>
              </a:rPr>
              <a:t> </a:t>
            </a:r>
          </a:p>
        </p:txBody>
      </p:sp>
      <p:sp>
        <p:nvSpPr>
          <p:cNvPr id="91" name="TextShape 19"/>
          <p:cNvSpPr txBox="1"/>
          <p:nvPr/>
        </p:nvSpPr>
        <p:spPr>
          <a:xfrm>
            <a:off x="7760880" y="1778400"/>
            <a:ext cx="2880000" cy="1882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648000" lvl="2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latin typeface="Arial"/>
              </a:rPr>
              <a:t> </a:t>
            </a:r>
          </a:p>
          <a:p>
            <a:pPr marL="648000" lvl="2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latin typeface="Arial"/>
              </a:rPr>
              <a:t> </a:t>
            </a:r>
          </a:p>
          <a:p>
            <a:pPr marL="648000" lvl="2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latin typeface="Arial"/>
              </a:rPr>
              <a:t> </a:t>
            </a:r>
          </a:p>
        </p:txBody>
      </p:sp>
      <p:sp>
        <p:nvSpPr>
          <p:cNvPr id="92" name="TextShape 20"/>
          <p:cNvSpPr txBox="1"/>
          <p:nvPr/>
        </p:nvSpPr>
        <p:spPr>
          <a:xfrm>
            <a:off x="7950240" y="3861720"/>
            <a:ext cx="2880000" cy="137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latin typeface="Arial"/>
              </a:rPr>
              <a:t>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latin typeface="Arial"/>
              </a:rPr>
              <a:t>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latin typeface="Arial"/>
              </a:rPr>
              <a:t> </a:t>
            </a:r>
          </a:p>
        </p:txBody>
      </p:sp>
      <p:sp>
        <p:nvSpPr>
          <p:cNvPr id="93" name="TextShape 21"/>
          <p:cNvSpPr txBox="1"/>
          <p:nvPr/>
        </p:nvSpPr>
        <p:spPr>
          <a:xfrm>
            <a:off x="10296000" y="2448000"/>
            <a:ext cx="2160000" cy="1474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latin typeface="Arial"/>
              </a:rPr>
              <a:t>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latin typeface="Arial"/>
              </a:rPr>
              <a:t>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 </a:t>
            </a:r>
          </a:p>
        </p:txBody>
      </p:sp>
      <p:sp>
        <p:nvSpPr>
          <p:cNvPr id="23" name="TextShape 8">
            <a:extLst>
              <a:ext uri="{FF2B5EF4-FFF2-40B4-BE49-F238E27FC236}">
                <a16:creationId xmlns:a16="http://schemas.microsoft.com/office/drawing/2014/main" id="{58C392D5-438A-EA47-85B3-78E33FD7D0A1}"/>
              </a:ext>
            </a:extLst>
          </p:cNvPr>
          <p:cNvSpPr txBox="1"/>
          <p:nvPr/>
        </p:nvSpPr>
        <p:spPr>
          <a:xfrm>
            <a:off x="2447999" y="1309680"/>
            <a:ext cx="1911349" cy="367878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de-DE" b="1" spc="-1" dirty="0">
                <a:latin typeface="Arial"/>
              </a:rPr>
              <a:t>Nutzenbringer</a:t>
            </a:r>
            <a:r>
              <a:rPr lang="de-DE" sz="1800" b="0" strike="noStrike" spc="-1" dirty="0">
                <a:latin typeface="Arial"/>
              </a:rPr>
              <a:t> </a:t>
            </a:r>
          </a:p>
        </p:txBody>
      </p:sp>
      <p:sp>
        <p:nvSpPr>
          <p:cNvPr id="24" name="TextShape 9">
            <a:extLst>
              <a:ext uri="{FF2B5EF4-FFF2-40B4-BE49-F238E27FC236}">
                <a16:creationId xmlns:a16="http://schemas.microsoft.com/office/drawing/2014/main" id="{4C13C67B-9B6D-D445-BD03-431030D2BBAC}"/>
              </a:ext>
            </a:extLst>
          </p:cNvPr>
          <p:cNvSpPr txBox="1"/>
          <p:nvPr/>
        </p:nvSpPr>
        <p:spPr>
          <a:xfrm>
            <a:off x="2772000" y="3436962"/>
            <a:ext cx="1944000" cy="36787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de-DE" sz="1800" b="1" strike="noStrike" spc="-1" dirty="0">
                <a:latin typeface="Arial"/>
              </a:rPr>
              <a:t>Problemlöser</a:t>
            </a:r>
          </a:p>
        </p:txBody>
      </p:sp>
      <p:sp>
        <p:nvSpPr>
          <p:cNvPr id="25" name="TextShape 11">
            <a:extLst>
              <a:ext uri="{FF2B5EF4-FFF2-40B4-BE49-F238E27FC236}">
                <a16:creationId xmlns:a16="http://schemas.microsoft.com/office/drawing/2014/main" id="{F06BD871-3E88-694C-B862-EAE5F7C64D34}"/>
              </a:ext>
            </a:extLst>
          </p:cNvPr>
          <p:cNvSpPr txBox="1"/>
          <p:nvPr/>
        </p:nvSpPr>
        <p:spPr>
          <a:xfrm>
            <a:off x="9100440" y="1308204"/>
            <a:ext cx="1440000" cy="39865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de-DE" sz="2000" b="1" spc="-1" dirty="0">
                <a:latin typeface="Arial"/>
              </a:rPr>
              <a:t>Nutzen</a:t>
            </a:r>
            <a:r>
              <a:rPr lang="de-DE" sz="2000" b="1" strike="noStrike" spc="-1" dirty="0">
                <a:latin typeface="Arial"/>
              </a:rPr>
              <a:t> </a:t>
            </a:r>
            <a:r>
              <a:rPr lang="de-DE" sz="1800" b="0" strike="noStrike" spc="-1" dirty="0">
                <a:latin typeface="Arial"/>
              </a:rPr>
              <a:t> </a:t>
            </a:r>
          </a:p>
        </p:txBody>
      </p:sp>
      <p:sp>
        <p:nvSpPr>
          <p:cNvPr id="26" name="TextShape 13">
            <a:extLst>
              <a:ext uri="{FF2B5EF4-FFF2-40B4-BE49-F238E27FC236}">
                <a16:creationId xmlns:a16="http://schemas.microsoft.com/office/drawing/2014/main" id="{8DF57212-0C20-7544-9635-3F9605DAC849}"/>
              </a:ext>
            </a:extLst>
          </p:cNvPr>
          <p:cNvSpPr txBox="1"/>
          <p:nvPr/>
        </p:nvSpPr>
        <p:spPr>
          <a:xfrm>
            <a:off x="8094600" y="3493215"/>
            <a:ext cx="1679040" cy="398655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de-DE" sz="2000" b="1" spc="-1" dirty="0">
                <a:latin typeface="Arial"/>
              </a:rPr>
              <a:t>Probleme</a:t>
            </a:r>
            <a:endParaRPr lang="de-DE" sz="2000" b="1" strike="noStrike" spc="-1" dirty="0">
              <a:latin typeface="Arial"/>
            </a:endParaRPr>
          </a:p>
        </p:txBody>
      </p:sp>
      <p:sp>
        <p:nvSpPr>
          <p:cNvPr id="27" name="TextShape 12">
            <a:extLst>
              <a:ext uri="{FF2B5EF4-FFF2-40B4-BE49-F238E27FC236}">
                <a16:creationId xmlns:a16="http://schemas.microsoft.com/office/drawing/2014/main" id="{6F746498-4A76-144B-A658-77B71EA063AF}"/>
              </a:ext>
            </a:extLst>
          </p:cNvPr>
          <p:cNvSpPr txBox="1"/>
          <p:nvPr/>
        </p:nvSpPr>
        <p:spPr>
          <a:xfrm>
            <a:off x="10584000" y="1944000"/>
            <a:ext cx="1296000" cy="64487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de-DE" b="1" spc="-1" dirty="0">
                <a:latin typeface="Arial"/>
              </a:rPr>
              <a:t>Kunden-</a:t>
            </a:r>
          </a:p>
          <a:p>
            <a:r>
              <a:rPr lang="de-DE" sz="1800" b="1" strike="noStrike" spc="-1" dirty="0">
                <a:latin typeface="Arial"/>
              </a:rPr>
              <a:t>aufgaben</a:t>
            </a:r>
          </a:p>
        </p:txBody>
      </p:sp>
      <p:sp>
        <p:nvSpPr>
          <p:cNvPr id="28" name="TextShape 15">
            <a:extLst>
              <a:ext uri="{FF2B5EF4-FFF2-40B4-BE49-F238E27FC236}">
                <a16:creationId xmlns:a16="http://schemas.microsoft.com/office/drawing/2014/main" id="{D1432274-948B-5D41-B4A7-CFFB4DFBB1BD}"/>
              </a:ext>
            </a:extLst>
          </p:cNvPr>
          <p:cNvSpPr txBox="1"/>
          <p:nvPr/>
        </p:nvSpPr>
        <p:spPr>
          <a:xfrm>
            <a:off x="8792400" y="872400"/>
            <a:ext cx="2664000" cy="39865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>
            <a:spAutoFit/>
          </a:bodyPr>
          <a:lstStyle/>
          <a:p>
            <a:pPr algn="ctr"/>
            <a:r>
              <a:rPr lang="de-DE" sz="2000" b="1" spc="-1" dirty="0">
                <a:latin typeface="Calibri"/>
              </a:rPr>
              <a:t>Kunden Segmente</a:t>
            </a:r>
            <a:endParaRPr lang="de-DE" sz="2000" b="1" strike="noStrike" spc="-1" dirty="0"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170</Words>
  <Application>Microsoft Macintosh PowerPoint</Application>
  <PresentationFormat>Breitbild</PresentationFormat>
  <Paragraphs>61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Amalia Staller</dc:creator>
  <dc:description/>
  <cp:lastModifiedBy>Muriel Pietsch</cp:lastModifiedBy>
  <cp:revision>39</cp:revision>
  <dcterms:created xsi:type="dcterms:W3CDTF">2021-08-31T18:42:03Z</dcterms:created>
  <dcterms:modified xsi:type="dcterms:W3CDTF">2022-03-14T09:27:41Z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Breitbild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