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>
        <p:scale>
          <a:sx n="65" d="100"/>
          <a:sy n="65" d="100"/>
        </p:scale>
        <p:origin x="29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E036749-3CF4-4851-9EEC-9A838BDD9838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EEECE5F-1793-48CE-8196-7AC0CFE87239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083C56D-D17E-49EE-B0B3-F77E6AD66C71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B46CE9A-4775-4C0C-A644-D64564192E64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23880" y="1743120"/>
            <a:ext cx="91429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-7022160" y="5899680"/>
            <a:ext cx="18051840" cy="1123200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789560" y="5899680"/>
            <a:ext cx="20803680" cy="1181520"/>
          </a:xfrm>
          <a:prstGeom prst="triangle">
            <a:avLst>
              <a:gd name="adj" fmla="val 50000"/>
            </a:avLst>
          </a:prstGeom>
          <a:solidFill>
            <a:srgbClr val="1BA0AF">
              <a:alpha val="61000"/>
            </a:srgbClr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Grafik 8"/>
          <p:cNvPicPr/>
          <p:nvPr/>
        </p:nvPicPr>
        <p:blipFill>
          <a:blip r:embed="rId14"/>
          <a:stretch/>
        </p:blipFill>
        <p:spPr>
          <a:xfrm rot="10800000" flipH="1">
            <a:off x="-6528600" y="-59400"/>
            <a:ext cx="12948120" cy="1123200"/>
          </a:xfrm>
          <a:prstGeom prst="rect">
            <a:avLst/>
          </a:prstGeom>
          <a:ln>
            <a:noFill/>
          </a:ln>
        </p:spPr>
      </p:pic>
      <p:pic>
        <p:nvPicPr>
          <p:cNvPr id="3" name="Grafik 9"/>
          <p:cNvPicPr/>
          <p:nvPr/>
        </p:nvPicPr>
        <p:blipFill>
          <a:blip r:embed="rId15"/>
          <a:stretch/>
        </p:blipFill>
        <p:spPr>
          <a:xfrm>
            <a:off x="10055160" y="6266880"/>
            <a:ext cx="1949760" cy="52308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36000" y="2520000"/>
            <a:ext cx="9082080" cy="43689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8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GE/</a:t>
            </a:r>
            <a:r>
              <a:rPr lang="de-DE" sz="8800" b="0" strike="noStrike" spc="-1" dirty="0" err="1">
                <a:solidFill>
                  <a:srgbClr val="002060"/>
                </a:solidFill>
                <a:latin typeface="Calibri"/>
                <a:ea typeface="DejaVu Sans"/>
              </a:rPr>
              <a:t>Mckinsey</a:t>
            </a:r>
            <a:r>
              <a:rPr lang="de-DE" sz="8800" spc="-1" dirty="0">
                <a:solidFill>
                  <a:srgbClr val="002060"/>
                </a:solidFill>
                <a:latin typeface="Calibri"/>
                <a:ea typeface="DejaVu Sans"/>
              </a:rPr>
              <a:t> </a:t>
            </a:r>
            <a:r>
              <a:rPr lang="de-DE" sz="8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Matrix </a:t>
            </a:r>
          </a:p>
          <a:p>
            <a:r>
              <a:rPr lang="de-DE" sz="1400" dirty="0">
                <a:solidFill>
                  <a:srgbClr val="002060"/>
                </a:solidFill>
                <a:latin typeface="Calibri" panose="020F0502020204030204"/>
              </a:rPr>
              <a:t>Quelle: Nachfolgende Darstellungen in Anlehnung an: “https://</a:t>
            </a:r>
            <a:r>
              <a:rPr lang="de-DE" sz="1400" dirty="0" err="1">
                <a:solidFill>
                  <a:srgbClr val="002060"/>
                </a:solidFill>
                <a:latin typeface="Calibri" panose="020F0502020204030204"/>
              </a:rPr>
              <a:t>www.excel-controlling.com</a:t>
            </a:r>
            <a:r>
              <a:rPr lang="de-DE" sz="1400" dirty="0">
                <a:solidFill>
                  <a:srgbClr val="002060"/>
                </a:solidFill>
                <a:latin typeface="Calibri" panose="020F0502020204030204"/>
              </a:rPr>
              <a:t>/</a:t>
            </a:r>
            <a:r>
              <a:rPr lang="de-DE" sz="1400" dirty="0" err="1">
                <a:solidFill>
                  <a:srgbClr val="002060"/>
                </a:solidFill>
                <a:latin typeface="Calibri" panose="020F0502020204030204"/>
              </a:rPr>
              <a:t>mckinsey</a:t>
            </a:r>
            <a:r>
              <a:rPr lang="de-DE" sz="1400">
                <a:solidFill>
                  <a:srgbClr val="002060"/>
                </a:solidFill>
                <a:latin typeface="Calibri" panose="020F0502020204030204"/>
              </a:rPr>
              <a:t>-matrix/“</a:t>
            </a:r>
            <a:endParaRPr lang="de-DE" sz="1400" dirty="0">
              <a:solidFill>
                <a:srgbClr val="002060"/>
              </a:solidFill>
              <a:latin typeface="Calibri" panose="020F0502020204030204"/>
            </a:endParaRPr>
          </a:p>
          <a:p>
            <a:endParaRPr lang="de-DE" sz="8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592000" y="288000"/>
            <a:ext cx="2663640" cy="1871640"/>
          </a:xfrm>
          <a:prstGeom prst="rect">
            <a:avLst/>
          </a:prstGeom>
          <a:solidFill>
            <a:srgbClr val="6495ED"/>
          </a:solidFill>
          <a:ln>
            <a:solidFill>
              <a:srgbClr val="6495E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Selektiver Ausbau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05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hoch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Marktanteil gering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Spezialisieren auf eine 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begrenzte Anzahl von Stärken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Rückzug bei ausbleibendem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Wachstum</a:t>
            </a:r>
            <a:endParaRPr lang="de-DE" sz="1500" b="0" strike="noStrike" spc="-1" dirty="0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5328360" y="2232000"/>
            <a:ext cx="2663640" cy="1871640"/>
          </a:xfrm>
          <a:prstGeom prst="rect">
            <a:avLst/>
          </a:prstGeom>
          <a:solidFill>
            <a:srgbClr val="6495ED"/>
          </a:solidFill>
          <a:ln>
            <a:solidFill>
              <a:srgbClr val="6495E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Selektion/ 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Gewinnorientierung</a:t>
            </a:r>
            <a:endParaRPr lang="de-DE" sz="20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und Markt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-</a:t>
            </a: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anteil durchschnittlich gut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Konzentration der Investition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auf attraktive und risikoarme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Gebiete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 dirty="0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8064000" y="288000"/>
            <a:ext cx="2663640" cy="1871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Position verteidigen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de-DE" sz="18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und Markt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-anteil hoch 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Maximale Investitionen 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Konzentration auf Erhalt 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vorhandener Stärken</a:t>
            </a:r>
            <a:endParaRPr lang="de-DE" sz="1500" b="0" strike="noStrike" spc="-1" dirty="0"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2601720" y="2222280"/>
            <a:ext cx="2653920" cy="1871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Begrenzt expandieren/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Ernte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1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Suche nach risikoarmen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Expansionsmöglichkeiten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Weniger Investieren 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Rückzug erwägen </a:t>
            </a:r>
            <a:endParaRPr lang="de-DE" sz="1500" b="0" strike="noStrike" spc="-1" dirty="0"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5328360" y="288000"/>
            <a:ext cx="2663640" cy="1871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Ausbau mit Investition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1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hoch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Marktanteil mittel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Kampf um Marktführerschaft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Schwächen identifizieren und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Stärken ausbauen</a:t>
            </a:r>
            <a:endParaRPr lang="de-DE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500" b="0" strike="noStrike" spc="-1" dirty="0">
              <a:latin typeface="Arial"/>
            </a:endParaRPr>
          </a:p>
        </p:txBody>
      </p:sp>
      <p:sp>
        <p:nvSpPr>
          <p:cNvPr id="54" name="CustomShape 6"/>
          <p:cNvSpPr/>
          <p:nvPr/>
        </p:nvSpPr>
        <p:spPr>
          <a:xfrm>
            <a:off x="8064000" y="2232000"/>
            <a:ext cx="2663640" cy="1871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Selektiver Ausbau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de-DE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2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mittel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Marktanteil hoch 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Stark investieren 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Produktivitätssteigung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</p:txBody>
      </p:sp>
      <p:sp>
        <p:nvSpPr>
          <p:cNvPr id="55" name="CustomShape 7"/>
          <p:cNvSpPr/>
          <p:nvPr/>
        </p:nvSpPr>
        <p:spPr>
          <a:xfrm>
            <a:off x="8064000" y="4176000"/>
            <a:ext cx="2663640" cy="1871640"/>
          </a:xfrm>
          <a:prstGeom prst="rect">
            <a:avLst/>
          </a:prstGeom>
          <a:solidFill>
            <a:srgbClr val="6495ED"/>
          </a:solidFill>
          <a:ln>
            <a:solidFill>
              <a:srgbClr val="6495E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95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Verteidigung </a:t>
            </a:r>
            <a:endParaRPr lang="de-DE" sz="195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95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Schwerpunktverlagerung</a:t>
            </a:r>
            <a:endParaRPr lang="de-DE" sz="195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gering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Marktanteil hoch 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Gesamtposition halten </a:t>
            </a:r>
            <a:endParaRPr lang="de-DE" sz="15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Erhöhung des Cash-Flows </a:t>
            </a:r>
            <a:endParaRPr lang="de-DE" sz="15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anstreben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 dirty="0">
              <a:latin typeface="Arial"/>
            </a:endParaRPr>
          </a:p>
        </p:txBody>
      </p:sp>
      <p:sp>
        <p:nvSpPr>
          <p:cNvPr id="56" name="CustomShape 8"/>
          <p:cNvSpPr/>
          <p:nvPr/>
        </p:nvSpPr>
        <p:spPr>
          <a:xfrm>
            <a:off x="5328000" y="4176000"/>
            <a:ext cx="2663640" cy="1871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Gewinnorientierung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1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gering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Marktanteil mittel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Verteidigung der Position in</a:t>
            </a:r>
            <a:endParaRPr lang="de-DE" sz="16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rentabelsten Bereichen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Minimiere die Investition </a:t>
            </a:r>
            <a:endParaRPr lang="de-DE" sz="1600" b="0" strike="noStrike" spc="-1" dirty="0">
              <a:latin typeface="Arial"/>
            </a:endParaRPr>
          </a:p>
        </p:txBody>
      </p:sp>
      <p:sp>
        <p:nvSpPr>
          <p:cNvPr id="57" name="CustomShape 9"/>
          <p:cNvSpPr/>
          <p:nvPr/>
        </p:nvSpPr>
        <p:spPr>
          <a:xfrm>
            <a:off x="2592000" y="4176000"/>
            <a:ext cx="2663640" cy="1871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Desinvestition</a:t>
            </a:r>
            <a:endParaRPr lang="de-DE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4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Marktattraktivität gering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Marktanteil gering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Keine Investition </a:t>
            </a:r>
            <a:endParaRPr lang="de-DE" sz="1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Fixkostenreduktion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</p:txBody>
      </p:sp>
      <p:sp>
        <p:nvSpPr>
          <p:cNvPr id="58" name="Line 10"/>
          <p:cNvSpPr/>
          <p:nvPr/>
        </p:nvSpPr>
        <p:spPr>
          <a:xfrm flipV="1">
            <a:off x="2520000" y="72000"/>
            <a:ext cx="0" cy="604800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Line 11"/>
          <p:cNvSpPr/>
          <p:nvPr/>
        </p:nvSpPr>
        <p:spPr>
          <a:xfrm>
            <a:off x="2520000" y="6120000"/>
            <a:ext cx="8568000" cy="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12"/>
          <p:cNvSpPr/>
          <p:nvPr/>
        </p:nvSpPr>
        <p:spPr>
          <a:xfrm>
            <a:off x="4463640" y="6047640"/>
            <a:ext cx="4247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>
                <a:latin typeface="Calibri"/>
              </a:rPr>
              <a:t>Marktanteil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61" name="CustomShape 13"/>
          <p:cNvSpPr/>
          <p:nvPr/>
        </p:nvSpPr>
        <p:spPr>
          <a:xfrm rot="16190400">
            <a:off x="-33120" y="2990520"/>
            <a:ext cx="410364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200" b="1" strike="noStrike" spc="-1">
                <a:latin typeface="Calibri"/>
              </a:rPr>
              <a:t>Marktattraktivität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62" name="CustomShape 14"/>
          <p:cNvSpPr/>
          <p:nvPr/>
        </p:nvSpPr>
        <p:spPr>
          <a:xfrm>
            <a:off x="9144000" y="612000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hoch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63" name="CustomShape 15"/>
          <p:cNvSpPr/>
          <p:nvPr/>
        </p:nvSpPr>
        <p:spPr>
          <a:xfrm>
            <a:off x="3384000" y="605232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niedrig</a:t>
            </a: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64" name="CustomShape 16"/>
          <p:cNvSpPr/>
          <p:nvPr/>
        </p:nvSpPr>
        <p:spPr>
          <a:xfrm rot="16240200">
            <a:off x="1872000" y="76572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hoch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65" name="CustomShape 17"/>
          <p:cNvSpPr/>
          <p:nvPr/>
        </p:nvSpPr>
        <p:spPr>
          <a:xfrm rot="16236000">
            <a:off x="1828080" y="496440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niedrig</a:t>
            </a: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66" name="CustomShape 18"/>
          <p:cNvSpPr/>
          <p:nvPr/>
        </p:nvSpPr>
        <p:spPr>
          <a:xfrm>
            <a:off x="72000" y="4032000"/>
            <a:ext cx="359640" cy="359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19"/>
          <p:cNvSpPr/>
          <p:nvPr/>
        </p:nvSpPr>
        <p:spPr>
          <a:xfrm>
            <a:off x="72000" y="5400000"/>
            <a:ext cx="359640" cy="359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20"/>
          <p:cNvSpPr/>
          <p:nvPr/>
        </p:nvSpPr>
        <p:spPr>
          <a:xfrm>
            <a:off x="72000" y="4680000"/>
            <a:ext cx="359640" cy="359640"/>
          </a:xfrm>
          <a:prstGeom prst="rect">
            <a:avLst/>
          </a:prstGeom>
          <a:solidFill>
            <a:srgbClr val="6495ED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21"/>
          <p:cNvSpPr/>
          <p:nvPr/>
        </p:nvSpPr>
        <p:spPr>
          <a:xfrm>
            <a:off x="432000" y="3922200"/>
            <a:ext cx="12236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Investieren/Wachsen</a:t>
            </a:r>
          </a:p>
        </p:txBody>
      </p:sp>
      <p:sp>
        <p:nvSpPr>
          <p:cNvPr id="70" name="CustomShape 22"/>
          <p:cNvSpPr/>
          <p:nvPr/>
        </p:nvSpPr>
        <p:spPr>
          <a:xfrm>
            <a:off x="432000" y="4570200"/>
            <a:ext cx="12956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Selektiv</a:t>
            </a: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Investieren</a:t>
            </a:r>
          </a:p>
        </p:txBody>
      </p:sp>
      <p:sp>
        <p:nvSpPr>
          <p:cNvPr id="71" name="CustomShape 23"/>
          <p:cNvSpPr/>
          <p:nvPr/>
        </p:nvSpPr>
        <p:spPr>
          <a:xfrm>
            <a:off x="432000" y="5328000"/>
            <a:ext cx="12956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Ernten/ Rückzug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2592000" y="288000"/>
            <a:ext cx="2663640" cy="1871640"/>
          </a:xfrm>
          <a:prstGeom prst="rect">
            <a:avLst/>
          </a:prstGeom>
          <a:solidFill>
            <a:srgbClr val="6495ED"/>
          </a:solidFill>
          <a:ln>
            <a:solidFill>
              <a:srgbClr val="6495E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Selektiver Ausbau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5328360" y="2232000"/>
            <a:ext cx="2663640" cy="1871640"/>
          </a:xfrm>
          <a:prstGeom prst="rect">
            <a:avLst/>
          </a:prstGeom>
          <a:solidFill>
            <a:srgbClr val="6495ED"/>
          </a:solidFill>
          <a:ln>
            <a:solidFill>
              <a:srgbClr val="6495E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Selektion/ 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Gewinnorientierung</a:t>
            </a:r>
            <a:endParaRPr lang="de-D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8064000" y="297360"/>
            <a:ext cx="2663640" cy="1871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Position verteidigen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de-DE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</p:txBody>
      </p:sp>
      <p:sp>
        <p:nvSpPr>
          <p:cNvPr id="75" name="CustomShape 4"/>
          <p:cNvSpPr/>
          <p:nvPr/>
        </p:nvSpPr>
        <p:spPr>
          <a:xfrm>
            <a:off x="2601720" y="2222280"/>
            <a:ext cx="2653920" cy="1871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Begrenzt expandieren/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Ernte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</p:txBody>
      </p:sp>
      <p:sp>
        <p:nvSpPr>
          <p:cNvPr id="76" name="CustomShape 5"/>
          <p:cNvSpPr/>
          <p:nvPr/>
        </p:nvSpPr>
        <p:spPr>
          <a:xfrm>
            <a:off x="5328360" y="288000"/>
            <a:ext cx="2663640" cy="1871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Ausbau mit Investition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500" b="0" strike="noStrike" spc="-1">
              <a:latin typeface="Arial"/>
            </a:endParaRPr>
          </a:p>
        </p:txBody>
      </p:sp>
      <p:sp>
        <p:nvSpPr>
          <p:cNvPr id="77" name="CustomShape 6"/>
          <p:cNvSpPr/>
          <p:nvPr/>
        </p:nvSpPr>
        <p:spPr>
          <a:xfrm>
            <a:off x="8064000" y="2232000"/>
            <a:ext cx="2663640" cy="1871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Selektiver Ausbau</a:t>
            </a: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</p:txBody>
      </p:sp>
      <p:sp>
        <p:nvSpPr>
          <p:cNvPr id="78" name="CustomShape 7"/>
          <p:cNvSpPr/>
          <p:nvPr/>
        </p:nvSpPr>
        <p:spPr>
          <a:xfrm>
            <a:off x="8064000" y="4176000"/>
            <a:ext cx="2663640" cy="1871640"/>
          </a:xfrm>
          <a:prstGeom prst="rect">
            <a:avLst/>
          </a:prstGeom>
          <a:solidFill>
            <a:srgbClr val="6495ED"/>
          </a:solidFill>
          <a:ln>
            <a:solidFill>
              <a:srgbClr val="6495E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950" b="1" strike="noStrike" spc="-1">
                <a:solidFill>
                  <a:srgbClr val="000000"/>
                </a:solidFill>
                <a:latin typeface="Calibri"/>
                <a:ea typeface="DejaVu Sans"/>
              </a:rPr>
              <a:t>Verteidigung </a:t>
            </a:r>
            <a:endParaRPr lang="de-DE" sz="195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950" b="1" strike="noStrike" spc="-1">
                <a:solidFill>
                  <a:srgbClr val="000000"/>
                </a:solidFill>
                <a:latin typeface="Calibri"/>
                <a:ea typeface="DejaVu Sans"/>
              </a:rPr>
              <a:t>Schwerpunktverlagerung</a:t>
            </a:r>
            <a:endParaRPr lang="de-DE" sz="195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79" name="CustomShape 8"/>
          <p:cNvSpPr/>
          <p:nvPr/>
        </p:nvSpPr>
        <p:spPr>
          <a:xfrm>
            <a:off x="5328000" y="4176000"/>
            <a:ext cx="2663640" cy="1871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Gewinnorientierung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80" name="CustomShape 9"/>
          <p:cNvSpPr/>
          <p:nvPr/>
        </p:nvSpPr>
        <p:spPr>
          <a:xfrm>
            <a:off x="2592000" y="4176000"/>
            <a:ext cx="2663640" cy="1871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Desinvestition</a:t>
            </a:r>
            <a:endParaRPr lang="de-D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</p:txBody>
      </p:sp>
      <p:sp>
        <p:nvSpPr>
          <p:cNvPr id="81" name="Line 10"/>
          <p:cNvSpPr/>
          <p:nvPr/>
        </p:nvSpPr>
        <p:spPr>
          <a:xfrm flipV="1">
            <a:off x="2520000" y="72000"/>
            <a:ext cx="0" cy="604800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Line 11"/>
          <p:cNvSpPr/>
          <p:nvPr/>
        </p:nvSpPr>
        <p:spPr>
          <a:xfrm>
            <a:off x="2520000" y="6120000"/>
            <a:ext cx="8568000" cy="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12"/>
          <p:cNvSpPr/>
          <p:nvPr/>
        </p:nvSpPr>
        <p:spPr>
          <a:xfrm>
            <a:off x="4680000" y="6192000"/>
            <a:ext cx="4247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>
                <a:latin typeface="Calibri"/>
              </a:rPr>
              <a:t>Marktanteil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84" name="CustomShape 13"/>
          <p:cNvSpPr/>
          <p:nvPr/>
        </p:nvSpPr>
        <p:spPr>
          <a:xfrm rot="16190400">
            <a:off x="-33120" y="2990520"/>
            <a:ext cx="410364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200" b="1" strike="noStrike" spc="-1">
                <a:latin typeface="Calibri"/>
              </a:rPr>
              <a:t>Marktattraktivität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85" name="CustomShape 14"/>
          <p:cNvSpPr/>
          <p:nvPr/>
        </p:nvSpPr>
        <p:spPr>
          <a:xfrm>
            <a:off x="9144000" y="612000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hoch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86" name="CustomShape 15"/>
          <p:cNvSpPr/>
          <p:nvPr/>
        </p:nvSpPr>
        <p:spPr>
          <a:xfrm>
            <a:off x="3384000" y="605232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niedrig</a:t>
            </a: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87" name="CustomShape 16"/>
          <p:cNvSpPr/>
          <p:nvPr/>
        </p:nvSpPr>
        <p:spPr>
          <a:xfrm rot="16240200">
            <a:off x="1872000" y="76572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hoch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88" name="CustomShape 17"/>
          <p:cNvSpPr/>
          <p:nvPr/>
        </p:nvSpPr>
        <p:spPr>
          <a:xfrm rot="16236000">
            <a:off x="1828080" y="4964400"/>
            <a:ext cx="107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latin typeface="Calibri"/>
              </a:rPr>
              <a:t>niedrig</a:t>
            </a: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89" name="CustomShape 18"/>
          <p:cNvSpPr/>
          <p:nvPr/>
        </p:nvSpPr>
        <p:spPr>
          <a:xfrm>
            <a:off x="72000" y="4032000"/>
            <a:ext cx="359640" cy="359640"/>
          </a:xfrm>
          <a:prstGeom prst="rect">
            <a:avLst/>
          </a:prstGeom>
          <a:solidFill>
            <a:srgbClr val="87CEEB"/>
          </a:solidFill>
          <a:ln>
            <a:solidFill>
              <a:srgbClr val="87CEE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19"/>
          <p:cNvSpPr/>
          <p:nvPr/>
        </p:nvSpPr>
        <p:spPr>
          <a:xfrm>
            <a:off x="72000" y="5400000"/>
            <a:ext cx="359640" cy="359640"/>
          </a:xfrm>
          <a:prstGeom prst="rect">
            <a:avLst/>
          </a:prstGeom>
          <a:solidFill>
            <a:srgbClr val="4682B4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0"/>
          <p:cNvSpPr/>
          <p:nvPr/>
        </p:nvSpPr>
        <p:spPr>
          <a:xfrm>
            <a:off x="72000" y="4680000"/>
            <a:ext cx="359640" cy="359640"/>
          </a:xfrm>
          <a:prstGeom prst="rect">
            <a:avLst/>
          </a:prstGeom>
          <a:solidFill>
            <a:srgbClr val="6495ED"/>
          </a:solidFill>
          <a:ln>
            <a:solidFill>
              <a:srgbClr val="4682B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1"/>
          <p:cNvSpPr/>
          <p:nvPr/>
        </p:nvSpPr>
        <p:spPr>
          <a:xfrm>
            <a:off x="432000" y="3922200"/>
            <a:ext cx="12236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Investieren/Wachsen</a:t>
            </a:r>
          </a:p>
        </p:txBody>
      </p:sp>
      <p:sp>
        <p:nvSpPr>
          <p:cNvPr id="93" name="CustomShape 22"/>
          <p:cNvSpPr/>
          <p:nvPr/>
        </p:nvSpPr>
        <p:spPr>
          <a:xfrm>
            <a:off x="432000" y="4570200"/>
            <a:ext cx="12956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Selektiv</a:t>
            </a: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Investieren</a:t>
            </a:r>
          </a:p>
        </p:txBody>
      </p:sp>
      <p:sp>
        <p:nvSpPr>
          <p:cNvPr id="94" name="CustomShape 23"/>
          <p:cNvSpPr/>
          <p:nvPr/>
        </p:nvSpPr>
        <p:spPr>
          <a:xfrm>
            <a:off x="432000" y="5328000"/>
            <a:ext cx="12956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latin typeface="Arial"/>
              </a:rPr>
              <a:t>Ernten/ Rückzug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Macintosh PowerPoint</Application>
  <PresentationFormat>Breitbild</PresentationFormat>
  <Paragraphs>133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Amalia Staller</dc:creator>
  <dc:description/>
  <cp:lastModifiedBy>Muriel Pietsch</cp:lastModifiedBy>
  <cp:revision>25</cp:revision>
  <dcterms:created xsi:type="dcterms:W3CDTF">2021-08-31T18:42:03Z</dcterms:created>
  <dcterms:modified xsi:type="dcterms:W3CDTF">2022-03-14T09:10:16Z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