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2" r:id="rId3"/>
    <p:sldId id="432" r:id="rId4"/>
    <p:sldId id="446" r:id="rId5"/>
    <p:sldId id="447" r:id="rId6"/>
    <p:sldId id="443" r:id="rId7"/>
    <p:sldId id="450" r:id="rId8"/>
    <p:sldId id="453" r:id="rId9"/>
    <p:sldId id="451" r:id="rId10"/>
    <p:sldId id="454" r:id="rId11"/>
    <p:sldId id="448" r:id="rId12"/>
    <p:sldId id="452" r:id="rId13"/>
    <p:sldId id="456" r:id="rId14"/>
    <p:sldId id="445" r:id="rId15"/>
    <p:sldId id="457" r:id="rId16"/>
    <p:sldId id="458" r:id="rId17"/>
    <p:sldId id="455" r:id="rId18"/>
    <p:sldId id="422" r:id="rId19"/>
    <p:sldId id="384" r:id="rId2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FF0000"/>
    <a:srgbClr val="E8E8F6"/>
    <a:srgbClr val="CCECFF"/>
    <a:srgbClr val="CCCCFF"/>
    <a:srgbClr val="003366"/>
    <a:srgbClr val="B2B2B2"/>
    <a:srgbClr val="0092A9"/>
    <a:srgbClr val="99CC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56" autoAdjust="0"/>
    <p:restoredTop sz="96233" autoAdjust="0"/>
  </p:normalViewPr>
  <p:slideViewPr>
    <p:cSldViewPr>
      <p:cViewPr>
        <p:scale>
          <a:sx n="150" d="100"/>
          <a:sy n="150" d="100"/>
        </p:scale>
        <p:origin x="1988" y="42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27" tIns="45212" rIns="90427" bIns="45212" numCol="1" anchor="t" anchorCtr="0" compatLnSpc="1">
            <a:prstTxWarp prst="textNoShape">
              <a:avLst/>
            </a:prstTxWarp>
          </a:bodyPr>
          <a:lstStyle>
            <a:lvl1pPr defTabSz="905188">
              <a:spcBef>
                <a:spcPct val="0"/>
              </a:spcBef>
              <a:defRPr sz="11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27" tIns="45212" rIns="90427" bIns="45212" numCol="1" anchor="t" anchorCtr="0" compatLnSpc="1">
            <a:prstTxWarp prst="textNoShape">
              <a:avLst/>
            </a:prstTxWarp>
          </a:bodyPr>
          <a:lstStyle>
            <a:lvl1pPr algn="r" defTabSz="905188">
              <a:spcBef>
                <a:spcPct val="0"/>
              </a:spcBef>
              <a:defRPr sz="11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A97EB406-C369-4BD9-BFB2-8EB1BE193614}" type="datetime1">
              <a:rPr lang="de-DE"/>
              <a:pPr>
                <a:defRPr/>
              </a:pPr>
              <a:t>20.03.2020</a:t>
            </a:fld>
            <a:endParaRPr lang="de-DE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27" tIns="45212" rIns="90427" bIns="45212" numCol="1" anchor="b" anchorCtr="0" compatLnSpc="1">
            <a:prstTxWarp prst="textNoShape">
              <a:avLst/>
            </a:prstTxWarp>
          </a:bodyPr>
          <a:lstStyle>
            <a:lvl1pPr defTabSz="905188">
              <a:spcBef>
                <a:spcPct val="0"/>
              </a:spcBef>
              <a:defRPr sz="11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27" tIns="45212" rIns="90427" bIns="45212" numCol="1" anchor="b" anchorCtr="0" compatLnSpc="1">
            <a:prstTxWarp prst="textNoShape">
              <a:avLst/>
            </a:prstTxWarp>
          </a:bodyPr>
          <a:lstStyle>
            <a:lvl1pPr algn="r" defTabSz="905188">
              <a:spcBef>
                <a:spcPct val="0"/>
              </a:spcBef>
              <a:defRPr sz="11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0655D81D-31A3-41DB-AEA1-31B47C0F36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2754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27" tIns="45212" rIns="90427" bIns="45212" numCol="1" anchor="t" anchorCtr="0" compatLnSpc="1">
            <a:prstTxWarp prst="textNoShape">
              <a:avLst/>
            </a:prstTxWarp>
          </a:bodyPr>
          <a:lstStyle>
            <a:lvl1pPr defTabSz="905188">
              <a:spcBef>
                <a:spcPct val="0"/>
              </a:spcBef>
              <a:defRPr sz="11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27" tIns="45212" rIns="90427" bIns="45212" numCol="1" anchor="t" anchorCtr="0" compatLnSpc="1">
            <a:prstTxWarp prst="textNoShape">
              <a:avLst/>
            </a:prstTxWarp>
          </a:bodyPr>
          <a:lstStyle>
            <a:lvl1pPr algn="r" defTabSz="905188">
              <a:spcBef>
                <a:spcPct val="0"/>
              </a:spcBef>
              <a:defRPr sz="11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5A8C5CE8-76BB-4C55-BA29-5A20D68B642F}" type="datetime1">
              <a:rPr lang="de-DE"/>
              <a:pPr>
                <a:defRPr/>
              </a:pPr>
              <a:t>20.03.2020</a:t>
            </a:fld>
            <a:endParaRPr lang="de-DE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27" tIns="45212" rIns="90427" bIns="45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27" tIns="45212" rIns="90427" bIns="45212" numCol="1" anchor="b" anchorCtr="0" compatLnSpc="1">
            <a:prstTxWarp prst="textNoShape">
              <a:avLst/>
            </a:prstTxWarp>
          </a:bodyPr>
          <a:lstStyle>
            <a:lvl1pPr defTabSz="905188">
              <a:spcBef>
                <a:spcPct val="0"/>
              </a:spcBef>
              <a:defRPr sz="11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427" tIns="45212" rIns="90427" bIns="45212" numCol="1" anchor="b" anchorCtr="0" compatLnSpc="1">
            <a:prstTxWarp prst="textNoShape">
              <a:avLst/>
            </a:prstTxWarp>
          </a:bodyPr>
          <a:lstStyle>
            <a:lvl1pPr algn="r" defTabSz="905188">
              <a:spcBef>
                <a:spcPct val="0"/>
              </a:spcBef>
              <a:defRPr sz="11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A27C94AD-EE6D-4236-9E2F-42A68A4433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895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542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C94AD-EE6D-4236-9E2F-42A68A4433E6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90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 bwMode="auto">
          <a:xfrm>
            <a:off x="0" y="1052736"/>
            <a:ext cx="9361040" cy="36000"/>
          </a:xfrm>
          <a:prstGeom prst="rect">
            <a:avLst/>
          </a:prstGeom>
          <a:solidFill>
            <a:srgbClr val="0060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3748088" y="2900363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de-DE" dirty="0"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1"/>
            <a:ext cx="2084479" cy="677570"/>
          </a:xfrm>
          <a:prstGeom prst="rect">
            <a:avLst/>
          </a:prstGeom>
        </p:spPr>
      </p:pic>
      <p:cxnSp>
        <p:nvCxnSpPr>
          <p:cNvPr id="4" name="Gerade Verbindung 3"/>
          <p:cNvCxnSpPr/>
          <p:nvPr userDrawn="1"/>
        </p:nvCxnSpPr>
        <p:spPr bwMode="auto">
          <a:xfrm>
            <a:off x="971600" y="0"/>
            <a:ext cx="792088" cy="126876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hteck 7"/>
          <p:cNvSpPr/>
          <p:nvPr userDrawn="1"/>
        </p:nvSpPr>
        <p:spPr bwMode="auto">
          <a:xfrm>
            <a:off x="251520" y="1556792"/>
            <a:ext cx="8352928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0" y="1052736"/>
            <a:ext cx="9361040" cy="36000"/>
          </a:xfrm>
          <a:prstGeom prst="rect">
            <a:avLst/>
          </a:prstGeom>
          <a:solidFill>
            <a:srgbClr val="0060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 spd="med">
    <p:zoom/>
  </p:transition>
  <p:hf hdr="0" ftr="0" dt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>
          <a:solidFill>
            <a:srgbClr val="0060A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-koblenz.de/rmc/fachbereiche/wirtschaft/studiengaenge-wirtschaftswissenschaften/ma/msc-wirtschaftsingenieur/studieninhalte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list.hs-koblenz.de/mailman/listinfo/win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 txBox="1">
            <a:spLocks/>
          </p:cNvSpPr>
          <p:nvPr/>
        </p:nvSpPr>
        <p:spPr>
          <a:xfrm>
            <a:off x="685800" y="1823558"/>
            <a:ext cx="7772400" cy="46297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60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40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Herzlich Willkommen</a:t>
            </a:r>
            <a:br>
              <a:rPr lang="de-DE" sz="40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32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zur Begrüßungs-Veranstaltung</a:t>
            </a:r>
            <a:br>
              <a:rPr lang="de-DE" sz="32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de-DE" sz="32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de-DE" sz="32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3200" kern="0" dirty="0">
                <a:solidFill>
                  <a:srgbClr val="0070C0"/>
                </a:solidFill>
                <a:latin typeface="Calibri" panose="020F0502020204030204" pitchFamily="34" charset="0"/>
              </a:rPr>
              <a:t>Master </a:t>
            </a:r>
            <a:r>
              <a:rPr lang="de-DE" sz="3200" kern="0" dirty="0" err="1">
                <a:solidFill>
                  <a:srgbClr val="0070C0"/>
                </a:solidFill>
                <a:latin typeface="Calibri" panose="020F0502020204030204" pitchFamily="34" charset="0"/>
              </a:rPr>
              <a:t>of</a:t>
            </a:r>
            <a:r>
              <a:rPr lang="de-DE" sz="3200" kern="0" dirty="0">
                <a:solidFill>
                  <a:srgbClr val="0070C0"/>
                </a:solidFill>
                <a:latin typeface="Calibri" panose="020F0502020204030204" pitchFamily="34" charset="0"/>
              </a:rPr>
              <a:t> Science - </a:t>
            </a:r>
            <a:br>
              <a:rPr lang="de-DE" sz="3200" kern="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de-DE" sz="4400" i="1" kern="0" dirty="0">
                <a:solidFill>
                  <a:srgbClr val="0070C0"/>
                </a:solidFill>
                <a:latin typeface="Calibri" panose="020F0502020204030204" pitchFamily="34" charset="0"/>
              </a:rPr>
              <a:t>Wirtschaftsingenieurwesen</a:t>
            </a:r>
          </a:p>
          <a:p>
            <a:pPr algn="ctr"/>
            <a:endParaRPr lang="de-DE" sz="4000" i="1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Studienverlaufsplan Technik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Studien- 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verlauf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113633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Wahlpflichtkatalog Technik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99789"/>
              </p:ext>
            </p:extLst>
          </p:nvPr>
        </p:nvGraphicFramePr>
        <p:xfrm>
          <a:off x="6228184" y="6097860"/>
          <a:ext cx="2344316" cy="571500"/>
        </p:xfrm>
        <a:graphic>
          <a:graphicData uri="http://schemas.openxmlformats.org/drawingml/2006/table">
            <a:tbl>
              <a:tblPr/>
              <a:tblGrid>
                <a:gridCol w="446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Semesterwochenstunden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Prüfungsleistung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Studienleistung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5184576" cy="51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Studienplanung Wirtschaftsingenieurwesen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512" y="1268760"/>
            <a:ext cx="8568952" cy="475252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  <a:defRPr/>
            </a:pPr>
            <a:endParaRPr lang="de-D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sz="2200" kern="0" dirty="0">
                <a:solidFill>
                  <a:srgbClr val="0060AA"/>
                </a:solidFill>
                <a:latin typeface="Calibri" panose="020F0502020204030204" pitchFamily="34" charset="0"/>
                <a:ea typeface="+mj-ea"/>
                <a:cs typeface="+mj-cs"/>
              </a:rPr>
              <a:t>Was wird im Wintersemester – was im Sommersemester angeboten?</a:t>
            </a:r>
          </a:p>
          <a:p>
            <a:pPr>
              <a:lnSpc>
                <a:spcPct val="120000"/>
              </a:lnSpc>
              <a:defRPr/>
            </a:pPr>
            <a:r>
              <a:rPr lang="de-DE" sz="20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  <a:p>
            <a:pPr indent="354013">
              <a:lnSpc>
                <a:spcPct val="120000"/>
              </a:lnSpc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de-DE" sz="20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Wirtschaftswissenschaftliche Pflichtmodule</a:t>
            </a:r>
            <a:r>
              <a:rPr lang="de-DE" sz="20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werden grundsätzlich 	im 	Wintersemester angeboten</a:t>
            </a:r>
          </a:p>
          <a:p>
            <a:pPr indent="354013">
              <a:lnSpc>
                <a:spcPct val="120000"/>
              </a:lnSpc>
              <a:tabLst>
                <a:tab pos="354013" algn="l"/>
              </a:tabLst>
              <a:defRPr/>
            </a:pPr>
            <a:endParaRPr lang="de-DE" sz="20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indent="354013">
              <a:lnSpc>
                <a:spcPct val="120000"/>
              </a:lnSpc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de-DE" sz="20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Pflichtmodule</a:t>
            </a:r>
            <a:r>
              <a:rPr lang="de-DE" sz="20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Vertiefung Bauingenieurwesen </a:t>
            </a:r>
            <a:r>
              <a:rPr lang="de-DE" sz="20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werden grundsätzlich 	im Sommersemester angeboten</a:t>
            </a:r>
          </a:p>
          <a:p>
            <a:pPr indent="354013">
              <a:lnSpc>
                <a:spcPct val="120000"/>
              </a:lnSpc>
              <a:buFont typeface="Arial" pitchFamily="34" charset="0"/>
              <a:buChar char="•"/>
              <a:tabLst>
                <a:tab pos="354013" algn="l"/>
              </a:tabLst>
              <a:defRPr/>
            </a:pPr>
            <a:endParaRPr lang="de-DE" sz="20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indent="354013">
              <a:lnSpc>
                <a:spcPct val="120000"/>
              </a:lnSpc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de-DE" sz="20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Wahlpflichtmodule Bau und Technik </a:t>
            </a:r>
            <a:r>
              <a:rPr lang="de-DE" sz="20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haben unterschiedliche 	Angebotsrhythmen</a:t>
            </a:r>
          </a:p>
          <a:p>
            <a:pPr>
              <a:lnSpc>
                <a:spcPct val="120000"/>
              </a:lnSpc>
              <a:defRPr/>
            </a:pPr>
            <a:endParaRPr lang="de-DE" sz="20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defRPr/>
            </a:pPr>
            <a:endParaRPr lang="de-DE" sz="20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defRPr/>
            </a:pPr>
            <a:endParaRPr lang="de-DE" sz="20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defRPr/>
            </a:pPr>
            <a:endParaRPr lang="de-DE" sz="20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defRPr/>
            </a:pPr>
            <a:endParaRPr lang="de-DE" sz="20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defRPr/>
            </a:pPr>
            <a:endParaRPr lang="de-DE" sz="2000" b="1" kern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Studien- 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verlauf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5794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19888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Die verbindliche Wahl der Vertiefungsrichtung erfolgt durch die Anmeldung eines der Module zur Prüfung!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342900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Die Module der verbindlich gewählten Vertiefungsrichtung können </a:t>
            </a:r>
            <a:r>
              <a:rPr lang="de-DE" sz="20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nicht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durch Module der anderen Vertiefungsrichtung ersetzt werden!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03648" y="4666166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solidFill>
                  <a:srgbClr val="0070C0"/>
                </a:solidFill>
              </a:rPr>
              <a:t>!!!!!!!!!!!!!!!!!!!!!!!!!!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Studien- 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verlauf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Wahl der Vertiefungsrichtung</a:t>
            </a:r>
          </a:p>
        </p:txBody>
      </p:sp>
    </p:spTree>
    <p:extLst>
      <p:ext uri="{BB962C8B-B14F-4D97-AF65-F5344CB8AC3E}">
        <p14:creationId xmlns:p14="http://schemas.microsoft.com/office/powerpoint/2010/main" val="32069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Studien- 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verlauf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Wahl der Vertiefungsrichtung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7544" y="1455167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Vorlesungspläne WS 2019/20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2348880"/>
            <a:ext cx="8136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accent2"/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https://www.hs-koblenz.de</a:t>
            </a:r>
            <a:b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de-D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Auf der Seite des jeweiligen Fachbereiches unter dem Reiter „Termine &amp; Aktuelles“</a:t>
            </a:r>
            <a:b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de-D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Oder auf der WING-MASTER Internetseite „Aktueller Vorlesungsplan“</a:t>
            </a:r>
            <a:b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de-D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de-DE" dirty="0"/>
          </a:p>
        </p:txBody>
      </p:sp>
      <p:sp>
        <p:nvSpPr>
          <p:cNvPr id="5" name="Pfeil nach rechts 4"/>
          <p:cNvSpPr/>
          <p:nvPr/>
        </p:nvSpPr>
        <p:spPr bwMode="auto">
          <a:xfrm>
            <a:off x="611560" y="4012322"/>
            <a:ext cx="720080" cy="13675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Prüfungsanmeldung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9070" y="1340768"/>
            <a:ext cx="9014930" cy="100811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defTabSz="354013">
              <a:lnSpc>
                <a:spcPct val="120000"/>
              </a:lnSpc>
              <a:defRPr/>
            </a:pPr>
            <a:r>
              <a:rPr lang="de-DE" sz="2800" b="1" kern="0" dirty="0">
                <a:solidFill>
                  <a:srgbClr val="0060AA"/>
                </a:solidFill>
                <a:latin typeface="Calibri" panose="020F0502020204030204" pitchFamily="34" charset="0"/>
                <a:ea typeface="+mj-ea"/>
                <a:cs typeface="+mj-cs"/>
              </a:rPr>
              <a:t>Prüfungsanmeldung Fachbereich </a:t>
            </a:r>
            <a:r>
              <a:rPr lang="de-DE" sz="2800" b="1" kern="0" dirty="0" err="1">
                <a:solidFill>
                  <a:srgbClr val="0060AA"/>
                </a:solidFill>
                <a:latin typeface="Calibri" panose="020F0502020204030204" pitchFamily="34" charset="0"/>
                <a:ea typeface="+mj-ea"/>
                <a:cs typeface="+mj-cs"/>
              </a:rPr>
              <a:t>WiWi</a:t>
            </a:r>
            <a:r>
              <a:rPr lang="de-DE" sz="2800" b="1" kern="0" dirty="0">
                <a:solidFill>
                  <a:srgbClr val="0060AA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  <a:p>
            <a:pPr algn="ctr">
              <a:lnSpc>
                <a:spcPct val="120000"/>
              </a:lnSpc>
              <a:defRPr/>
            </a:pPr>
            <a:endParaRPr lang="de-DE" sz="2800" b="1" kern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Studien- </a:t>
            </a:r>
            <a:br>
              <a:rPr lang="de-DE" sz="900" dirty="0"/>
            </a:br>
            <a:r>
              <a:rPr lang="de-DE" sz="900" dirty="0"/>
              <a:t>   verlaufsplan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Prüfungs-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de-DE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anmeldung</a:t>
            </a:r>
            <a:endParaRPr lang="de-DE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57746" y="1988840"/>
            <a:ext cx="5938590" cy="180020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de-DE" kern="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Prüfungsan</a:t>
            </a:r>
            <a:r>
              <a:rPr lang="de-DE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- und -</a:t>
            </a:r>
            <a:r>
              <a:rPr lang="de-DE" kern="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abmeldephase</a:t>
            </a:r>
            <a:r>
              <a:rPr lang="de-DE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via QIS:</a:t>
            </a:r>
          </a:p>
          <a:p>
            <a:pPr algn="ctr">
              <a:lnSpc>
                <a:spcPct val="120000"/>
              </a:lnSpc>
              <a:defRPr/>
            </a:pPr>
            <a:r>
              <a:rPr lang="de-DE" kern="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16.03. - 15.04. im Sommersemester</a:t>
            </a:r>
          </a:p>
          <a:p>
            <a:pPr algn="ctr">
              <a:lnSpc>
                <a:spcPct val="120000"/>
              </a:lnSpc>
              <a:defRPr/>
            </a:pPr>
            <a:r>
              <a:rPr lang="de-DE" kern="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28.09. - 02.11. im Wintersemester   </a:t>
            </a:r>
          </a:p>
          <a:p>
            <a:pPr>
              <a:lnSpc>
                <a:spcPct val="120000"/>
              </a:lnSpc>
              <a:defRPr/>
            </a:pPr>
            <a:endParaRPr lang="de-DE" sz="20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64108" y="6207695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Es gibt keine Verbesserungsversuche!</a:t>
            </a:r>
          </a:p>
        </p:txBody>
      </p:sp>
      <p:pic>
        <p:nvPicPr>
          <p:cNvPr id="19" name="Grafik 18"/>
          <p:cNvPicPr/>
          <p:nvPr/>
        </p:nvPicPr>
        <p:blipFill rotWithShape="1">
          <a:blip r:embed="rId2"/>
          <a:srcRect l="22002" t="17422" r="22608" b="53198"/>
          <a:stretch/>
        </p:blipFill>
        <p:spPr bwMode="auto">
          <a:xfrm>
            <a:off x="1403648" y="4077072"/>
            <a:ext cx="6624736" cy="1986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feil nach links 9"/>
          <p:cNvSpPr/>
          <p:nvPr/>
        </p:nvSpPr>
        <p:spPr bwMode="auto">
          <a:xfrm>
            <a:off x="8028384" y="5229200"/>
            <a:ext cx="576064" cy="792088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Prüfungsanmeldung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9070" y="1340768"/>
            <a:ext cx="9014930" cy="100811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defTabSz="354013">
              <a:lnSpc>
                <a:spcPct val="120000"/>
              </a:lnSpc>
              <a:defRPr/>
            </a:pPr>
            <a:r>
              <a:rPr lang="de-DE" sz="2800" b="1" kern="0" dirty="0">
                <a:solidFill>
                  <a:srgbClr val="0060AA"/>
                </a:solidFill>
                <a:latin typeface="Calibri" panose="020F0502020204030204" pitchFamily="34" charset="0"/>
                <a:ea typeface="+mj-ea"/>
                <a:cs typeface="+mj-cs"/>
              </a:rPr>
              <a:t>Prüfungsanmeldung Fachbereich IW </a:t>
            </a:r>
          </a:p>
          <a:p>
            <a:pPr algn="ctr">
              <a:lnSpc>
                <a:spcPct val="120000"/>
              </a:lnSpc>
              <a:defRPr/>
            </a:pPr>
            <a:endParaRPr lang="de-DE" sz="2800" b="1" kern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Studien- </a:t>
            </a:r>
            <a:br>
              <a:rPr lang="de-DE" sz="900" dirty="0"/>
            </a:br>
            <a:r>
              <a:rPr lang="de-DE" sz="900" dirty="0"/>
              <a:t>   verlaufsplan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Prüfungs-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de-DE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anmeldung</a:t>
            </a:r>
            <a:endParaRPr lang="de-DE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57746" y="2450505"/>
            <a:ext cx="5938590" cy="277869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de-DE" sz="2000" dirty="0"/>
              <a:t>Studienleistungen (Labor, Praktika, Hausarbeit usw.): bis zum 15.04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de-DE" sz="20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de-DE" sz="2000" dirty="0"/>
              <a:t>Wahlpflichtfach:  bis 1 Woche vor Klausur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de-DE" sz="20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de-DE" sz="2000" dirty="0"/>
              <a:t>Pflichtfach:  bis 1 Woche vor Klausurblock</a:t>
            </a:r>
            <a:br>
              <a:rPr lang="de-DE" sz="2000" dirty="0"/>
            </a:br>
            <a:endParaRPr lang="de-DE" sz="20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99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Prüfungsanmeldung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9070" y="1340768"/>
            <a:ext cx="9014930" cy="100811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defTabSz="354013">
              <a:lnSpc>
                <a:spcPct val="120000"/>
              </a:lnSpc>
              <a:defRPr/>
            </a:pPr>
            <a:r>
              <a:rPr lang="de-DE" sz="2800" b="1" kern="0" dirty="0">
                <a:solidFill>
                  <a:srgbClr val="0060AA"/>
                </a:solidFill>
                <a:latin typeface="Calibri" panose="020F0502020204030204" pitchFamily="34" charset="0"/>
                <a:ea typeface="+mj-ea"/>
                <a:cs typeface="+mj-cs"/>
              </a:rPr>
              <a:t>Prüfungsanmeldung Fachbereich Bau </a:t>
            </a:r>
          </a:p>
          <a:p>
            <a:pPr algn="ctr">
              <a:lnSpc>
                <a:spcPct val="120000"/>
              </a:lnSpc>
              <a:defRPr/>
            </a:pPr>
            <a:endParaRPr lang="de-DE" sz="2800" b="1" kern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Studien- </a:t>
            </a:r>
            <a:br>
              <a:rPr lang="de-DE" sz="900" dirty="0"/>
            </a:br>
            <a:r>
              <a:rPr lang="de-DE" sz="900" dirty="0"/>
              <a:t>   verlaufsplan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Prüfungs-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de-DE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anmeldung</a:t>
            </a:r>
            <a:endParaRPr lang="de-DE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57746" y="2450505"/>
            <a:ext cx="5938590" cy="155455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de-DE" sz="20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de-DE" sz="2000" dirty="0"/>
              <a:t>Bis eine Woche vor den jeweiligen Klausurphasen</a:t>
            </a:r>
          </a:p>
          <a:p>
            <a:pPr>
              <a:lnSpc>
                <a:spcPct val="120000"/>
              </a:lnSpc>
              <a:defRPr/>
            </a:pPr>
            <a:br>
              <a:rPr lang="de-DE" sz="2000" dirty="0"/>
            </a:br>
            <a:endParaRPr lang="de-DE" sz="20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25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Prüfungsanmeldung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6" y="1340768"/>
            <a:ext cx="8748464" cy="518457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354013">
              <a:lnSpc>
                <a:spcPct val="120000"/>
              </a:lnSpc>
              <a:defRPr/>
            </a:pPr>
            <a:r>
              <a:rPr lang="de-DE" b="1" kern="0" dirty="0">
                <a:solidFill>
                  <a:srgbClr val="0060AA"/>
                </a:solidFill>
                <a:latin typeface="Calibri" panose="020F0502020204030204" pitchFamily="34" charset="0"/>
                <a:ea typeface="+mj-ea"/>
                <a:cs typeface="+mj-cs"/>
              </a:rPr>
              <a:t>Bei Zulassung mit Auflagen (Bachelorabschluss mit 180 ECTS):</a:t>
            </a:r>
          </a:p>
          <a:p>
            <a:pPr>
              <a:lnSpc>
                <a:spcPct val="120000"/>
              </a:lnSpc>
              <a:defRPr/>
            </a:pPr>
            <a:endParaRPr lang="de-DE" sz="2200" u="sng" kern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defRPr/>
            </a:pPr>
            <a:r>
              <a:rPr lang="de-DE" sz="2200" u="sng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Bereich Technik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de-DE" sz="22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Abstimmung der Module mit Herrn Prof. Dr. Bollenbacher</a:t>
            </a:r>
          </a:p>
          <a:p>
            <a:pPr>
              <a:lnSpc>
                <a:spcPct val="120000"/>
              </a:lnSpc>
              <a:defRPr/>
            </a:pPr>
            <a:endParaRPr lang="de-DE" sz="22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defRPr/>
            </a:pPr>
            <a:r>
              <a:rPr lang="de-DE" sz="2200" u="sng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Bereich Bau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de-DE" sz="22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Abstimmung der Module mit Frau Meseck</a:t>
            </a:r>
            <a:endParaRPr lang="de-DE" sz="22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defRPr/>
            </a:pPr>
            <a:endParaRPr lang="de-DE" sz="2200" u="sng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defRPr/>
            </a:pPr>
            <a:r>
              <a:rPr lang="de-DE" sz="2200" u="sng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Bereich Wirtschaftswissenschaften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de-DE" sz="22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Abstimmung der Module mit Herrn Burmeister</a:t>
            </a:r>
            <a:endParaRPr lang="de-DE" sz="28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defRPr/>
            </a:pPr>
            <a:endParaRPr lang="de-DE" sz="2800" b="1" kern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Studien- </a:t>
            </a:r>
            <a:br>
              <a:rPr lang="de-DE" sz="900" dirty="0"/>
            </a:br>
            <a:r>
              <a:rPr lang="de-DE" sz="900" dirty="0"/>
              <a:t>   verlaufsplan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Prüfungs-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de-DE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anmeldung</a:t>
            </a:r>
            <a:endParaRPr lang="de-DE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1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582" y="2728287"/>
            <a:ext cx="243829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Rectangle 2"/>
          <p:cNvSpPr>
            <a:spLocks noChangeArrowheads="1"/>
          </p:cNvSpPr>
          <p:nvPr/>
        </p:nvSpPr>
        <p:spPr bwMode="auto">
          <a:xfrm>
            <a:off x="107503" y="441201"/>
            <a:ext cx="6336159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sz="2800" dirty="0">
                <a:solidFill>
                  <a:srgbClr val="0060AA"/>
                </a:solidFill>
                <a:cs typeface="+mn-cs"/>
              </a:rPr>
              <a:t>WING Verteiler</a:t>
            </a:r>
            <a:endParaRPr lang="de-DE" sz="2000" dirty="0">
              <a:solidFill>
                <a:srgbClr val="0060AA"/>
              </a:solidFill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7" y="1355680"/>
            <a:ext cx="842493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de-DE" sz="1300" dirty="0">
                <a:latin typeface="Calibri" panose="020F0502020204030204" pitchFamily="34" charset="0"/>
              </a:rPr>
              <a:t>Wichtige Information aus allen beteiligten Fachbereichen Ihres Wirtschaftsingenieur – Studiengangs </a:t>
            </a:r>
          </a:p>
          <a:p>
            <a:pPr lvl="0" algn="ctr">
              <a:lnSpc>
                <a:spcPct val="150000"/>
              </a:lnSpc>
            </a:pPr>
            <a:r>
              <a:rPr lang="de-DE" sz="1300" dirty="0">
                <a:latin typeface="Calibri" panose="020F0502020204030204" pitchFamily="34" charset="0"/>
              </a:rPr>
              <a:t>(z.B. Stundenpläne, Klausurtermine, Ausfall/Verlegung von Vorlesungen) </a:t>
            </a:r>
          </a:p>
          <a:p>
            <a:pPr lvl="0" algn="ctr">
              <a:lnSpc>
                <a:spcPct val="150000"/>
              </a:lnSpc>
            </a:pPr>
            <a:r>
              <a:rPr lang="de-DE" sz="1300" dirty="0">
                <a:latin typeface="Calibri" panose="020F0502020204030204" pitchFamily="34" charset="0"/>
              </a:rPr>
              <a:t>werden über diesen E-Mail-Verteiler kommuniziert.</a:t>
            </a:r>
          </a:p>
          <a:p>
            <a:pPr algn="ctr"/>
            <a:endParaRPr lang="de-DE" sz="1300" dirty="0"/>
          </a:p>
        </p:txBody>
      </p:sp>
      <p:sp>
        <p:nvSpPr>
          <p:cNvPr id="4" name="Textfeld 3"/>
          <p:cNvSpPr txBox="1"/>
          <p:nvPr/>
        </p:nvSpPr>
        <p:spPr>
          <a:xfrm>
            <a:off x="1259632" y="4856093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dirty="0">
                <a:latin typeface="Calibri" panose="020F0502020204030204" pitchFamily="34" charset="0"/>
              </a:rPr>
              <a:t>Registrieren können Sie sich unter folgender Adresse:</a:t>
            </a: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accent2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http://list.hs-koblenz.de/mailman/listinfo/wing</a:t>
            </a:r>
            <a:endParaRPr lang="de-DE" sz="14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1400" dirty="0">
                <a:latin typeface="Calibri" panose="020F0502020204030204" pitchFamily="34" charset="0"/>
              </a:rPr>
              <a:t>oder </a:t>
            </a:r>
          </a:p>
          <a:p>
            <a:pPr algn="ctr">
              <a:lnSpc>
                <a:spcPct val="150000"/>
              </a:lnSpc>
            </a:pPr>
            <a:r>
              <a:rPr lang="de-DE" sz="1400" dirty="0">
                <a:latin typeface="Calibri" panose="020F0502020204030204" pitchFamily="34" charset="0"/>
              </a:rPr>
              <a:t>über einen Link auf der Master-WING Homepage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Studien- </a:t>
            </a:r>
            <a:br>
              <a:rPr lang="de-DE" sz="900" dirty="0"/>
            </a:br>
            <a:r>
              <a:rPr lang="de-DE" sz="900" dirty="0"/>
              <a:t>   verlaufsplan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WING-</a:t>
            </a:r>
          </a:p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Verteiler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2154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Die Grafik &quot;http://thea-hass.de/julian/alteHP/fragezeichen.gif&quot; kann nicht angezeigt werden, weil sie Fehler enthält.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2133600"/>
            <a:ext cx="2279650" cy="3889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503" y="441201"/>
            <a:ext cx="6336159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sz="2800" dirty="0">
                <a:solidFill>
                  <a:srgbClr val="0060AA"/>
                </a:solidFill>
                <a:latin typeface="Calibri" panose="020F0502020204030204" pitchFamily="34" charset="0"/>
                <a:cs typeface="+mn-cs"/>
              </a:rPr>
              <a:t>Fragen</a:t>
            </a:r>
            <a:endParaRPr lang="de-DE" sz="2000" dirty="0">
              <a:solidFill>
                <a:srgbClr val="0060AA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95936" y="2780928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0060AA"/>
                </a:solidFill>
                <a:latin typeface="Calibri" panose="020F0502020204030204" pitchFamily="34" charset="0"/>
              </a:rPr>
              <a:t>Vielen Dank für Ihre </a:t>
            </a:r>
            <a:br>
              <a:rPr lang="de-DE" sz="2800" dirty="0">
                <a:solidFill>
                  <a:srgbClr val="0060AA"/>
                </a:solidFill>
                <a:latin typeface="Calibri" panose="020F0502020204030204" pitchFamily="34" charset="0"/>
              </a:rPr>
            </a:br>
            <a:r>
              <a:rPr lang="de-DE" sz="2800" dirty="0">
                <a:solidFill>
                  <a:srgbClr val="0060AA"/>
                </a:solidFill>
                <a:latin typeface="Calibri" panose="020F0502020204030204" pitchFamily="34" charset="0"/>
              </a:rPr>
              <a:t>Aufmerksamkeit </a:t>
            </a:r>
            <a:br>
              <a:rPr lang="de-DE" sz="2800" dirty="0">
                <a:solidFill>
                  <a:srgbClr val="0060AA"/>
                </a:solidFill>
                <a:latin typeface="Calibri" panose="020F0502020204030204" pitchFamily="34" charset="0"/>
              </a:rPr>
            </a:br>
            <a:r>
              <a:rPr lang="de-DE" sz="2800" dirty="0">
                <a:solidFill>
                  <a:srgbClr val="0060AA"/>
                </a:solidFill>
                <a:latin typeface="Calibri" panose="020F0502020204030204" pitchFamily="34" charset="0"/>
              </a:rPr>
              <a:t>und </a:t>
            </a:r>
            <a:br>
              <a:rPr lang="de-DE" sz="2800" dirty="0">
                <a:solidFill>
                  <a:srgbClr val="0060AA"/>
                </a:solidFill>
                <a:latin typeface="Calibri" panose="020F0502020204030204" pitchFamily="34" charset="0"/>
              </a:rPr>
            </a:br>
            <a:r>
              <a:rPr lang="de-DE" sz="2800" dirty="0">
                <a:solidFill>
                  <a:srgbClr val="0060AA"/>
                </a:solidFill>
                <a:latin typeface="Calibri" panose="020F0502020204030204" pitchFamily="34" charset="0"/>
              </a:rPr>
              <a:t>viel Erfolg in Ihrem </a:t>
            </a:r>
            <a:br>
              <a:rPr lang="de-DE" sz="2800" dirty="0">
                <a:solidFill>
                  <a:srgbClr val="0060AA"/>
                </a:solidFill>
                <a:latin typeface="Calibri" panose="020F0502020204030204" pitchFamily="34" charset="0"/>
              </a:rPr>
            </a:br>
            <a:r>
              <a:rPr lang="de-DE" sz="2800" dirty="0">
                <a:solidFill>
                  <a:srgbClr val="0060AA"/>
                </a:solidFill>
                <a:latin typeface="Calibri" panose="020F0502020204030204" pitchFamily="34" charset="0"/>
              </a:rPr>
              <a:t>Master-Studium.</a:t>
            </a:r>
            <a:endParaRPr lang="de-DE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7544" y="1268760"/>
            <a:ext cx="5962186" cy="40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61950" indent="-361950">
              <a:lnSpc>
                <a:spcPct val="200000"/>
              </a:lnSpc>
              <a:buClr>
                <a:srgbClr val="0060AA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Vorstellung der beteiligten Fachbereiche</a:t>
            </a:r>
          </a:p>
          <a:p>
            <a:pPr marL="361950" indent="-361950">
              <a:lnSpc>
                <a:spcPct val="200000"/>
              </a:lnSpc>
              <a:buClr>
                <a:srgbClr val="0060AA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61950" indent="-361950">
              <a:lnSpc>
                <a:spcPct val="200000"/>
              </a:lnSpc>
              <a:buClr>
                <a:srgbClr val="0060AA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Studienverlauf  </a:t>
            </a:r>
          </a:p>
          <a:p>
            <a:pPr marL="361950" indent="-361950">
              <a:lnSpc>
                <a:spcPct val="200000"/>
              </a:lnSpc>
              <a:buClr>
                <a:srgbClr val="0060AA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61950" indent="-361950">
              <a:lnSpc>
                <a:spcPct val="200000"/>
              </a:lnSpc>
              <a:buClr>
                <a:srgbClr val="0060AA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Prüfungsanmeldung</a:t>
            </a:r>
          </a:p>
          <a:p>
            <a:pPr marL="361950" indent="-361950">
              <a:lnSpc>
                <a:spcPct val="200000"/>
              </a:lnSpc>
              <a:buClr>
                <a:srgbClr val="0060AA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61950" indent="-361950">
              <a:lnSpc>
                <a:spcPct val="200000"/>
              </a:lnSpc>
              <a:buClr>
                <a:srgbClr val="0060AA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Wirtschaftsingenieurwesen Email-Verteiler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441201"/>
            <a:ext cx="5760640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sz="2800" dirty="0">
                <a:solidFill>
                  <a:srgbClr val="0060AA"/>
                </a:solidFill>
                <a:latin typeface="Calibri" panose="020F0502020204030204" pitchFamily="34" charset="0"/>
                <a:cs typeface="+mn-cs"/>
              </a:rPr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Vorstellung</a:t>
            </a:r>
          </a:p>
          <a:p>
            <a:pPr algn="ctr">
              <a:defRPr/>
            </a:pP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Fachbereiche</a:t>
            </a: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Studien- </a:t>
            </a:r>
            <a:br>
              <a:rPr lang="de-DE" sz="900" dirty="0"/>
            </a:br>
            <a:r>
              <a:rPr lang="de-DE" sz="900" dirty="0"/>
              <a:t>   verlauf</a:t>
            </a: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7503" y="441201"/>
            <a:ext cx="7083661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  <a:cs typeface="+mn-cs"/>
              </a:rPr>
              <a:t>Wirtschaftsingenieurswesen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2182" y="2564904"/>
            <a:ext cx="4320480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t"/>
            <a:r>
              <a:rPr lang="de-DE" sz="1600" dirty="0">
                <a:latin typeface="Calibri" panose="020F0502020204030204" pitchFamily="34" charset="0"/>
              </a:rPr>
              <a:t>Prof. Dr. Jörg Lux</a:t>
            </a:r>
          </a:p>
          <a:p>
            <a:pPr fontAlgn="t"/>
            <a:r>
              <a:rPr lang="de-DE" sz="1600" dirty="0">
                <a:latin typeface="Calibri" panose="020F0502020204030204" pitchFamily="34" charset="0"/>
              </a:rPr>
              <a:t>Raum K 008</a:t>
            </a:r>
          </a:p>
          <a:p>
            <a:pPr fontAlgn="t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0261/9528-186</a:t>
            </a:r>
          </a:p>
          <a:p>
            <a:pPr fontAlgn="t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lux@hs-koblenz.de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1520" y="428380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60AA"/>
                </a:solidFill>
                <a:latin typeface="Calibri" panose="020F0502020204030204" pitchFamily="34" charset="0"/>
              </a:rPr>
              <a:t>Wissenschaftlicher Mitarbeiter</a:t>
            </a:r>
          </a:p>
        </p:txBody>
      </p:sp>
      <p:sp>
        <p:nvSpPr>
          <p:cNvPr id="23" name="Rechteck 22"/>
          <p:cNvSpPr/>
          <p:nvPr/>
        </p:nvSpPr>
        <p:spPr>
          <a:xfrm>
            <a:off x="251520" y="4725144"/>
            <a:ext cx="288032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t" hangingPunct="0">
              <a:lnSpc>
                <a:spcPct val="105000"/>
              </a:lnSpc>
            </a:pPr>
            <a:r>
              <a:rPr lang="de-DE" sz="1600" dirty="0">
                <a:latin typeface="Calibri" panose="020F0502020204030204" pitchFamily="34" charset="0"/>
              </a:rPr>
              <a:t>Tim Burmeister</a:t>
            </a:r>
          </a:p>
          <a:p>
            <a:pPr lvl="0" eaLnBrk="0" fontAlgn="t" hangingPunct="0">
              <a:lnSpc>
                <a:spcPct val="105000"/>
              </a:lnSpc>
            </a:pPr>
            <a:r>
              <a:rPr lang="de-DE" sz="1600" dirty="0">
                <a:latin typeface="Calibri" panose="020F0502020204030204" pitchFamily="34" charset="0"/>
              </a:rPr>
              <a:t>Raum J 012</a:t>
            </a:r>
          </a:p>
          <a:p>
            <a:pPr lvl="0" eaLnBrk="0" fontAlgn="t" hangingPunct="0">
              <a:lnSpc>
                <a:spcPct val="105000"/>
              </a:lnSpc>
            </a:pPr>
            <a:r>
              <a:rPr lang="de-DE" sz="1600" dirty="0">
                <a:latin typeface="Calibri" panose="020F0502020204030204" pitchFamily="34" charset="0"/>
              </a:rPr>
              <a:t>0261/9528-753</a:t>
            </a:r>
            <a:br>
              <a:rPr lang="de-DE" sz="1600" dirty="0">
                <a:latin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</a:rPr>
              <a:t>burmeister@hs-koblenz.de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51520" y="2034426"/>
            <a:ext cx="489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60AA"/>
                </a:solidFill>
                <a:latin typeface="Calibri" panose="020F0502020204030204" pitchFamily="34" charset="0"/>
              </a:rPr>
              <a:t>Studienfachberater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134076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Fachbereich Wirtschaftswissenschaften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07DA0C-A21C-4120-B60B-A8C37160A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r="22533"/>
          <a:stretch/>
        </p:blipFill>
        <p:spPr>
          <a:xfrm>
            <a:off x="5937104" y="4483859"/>
            <a:ext cx="1572073" cy="17021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D477681-A5B1-4B31-81BC-2327F4A07B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4" r="20397"/>
          <a:stretch/>
        </p:blipFill>
        <p:spPr>
          <a:xfrm>
            <a:off x="5937103" y="2132856"/>
            <a:ext cx="1572073" cy="17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7503" y="441201"/>
            <a:ext cx="7083661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  <a:cs typeface="+mn-cs"/>
              </a:rPr>
              <a:t>Wirtschaftsingenieurswesen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2182" y="2564904"/>
            <a:ext cx="4320480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t"/>
            <a:r>
              <a:rPr lang="de-DE" sz="1600" dirty="0">
                <a:latin typeface="Calibri" panose="020F0502020204030204" pitchFamily="34" charset="0"/>
              </a:rPr>
              <a:t>Prof. Dr. Norbert </a:t>
            </a:r>
            <a:r>
              <a:rPr lang="de-DE" sz="1600" dirty="0" err="1">
                <a:latin typeface="Calibri" panose="020F0502020204030204" pitchFamily="34" charset="0"/>
              </a:rPr>
              <a:t>Krudewig</a:t>
            </a:r>
            <a:endParaRPr lang="de-DE" sz="1600" dirty="0">
              <a:latin typeface="Calibri" panose="020F0502020204030204" pitchFamily="34" charset="0"/>
            </a:endParaRPr>
          </a:p>
          <a:p>
            <a:pPr fontAlgn="t"/>
            <a:r>
              <a:rPr lang="de-DE" sz="1600" dirty="0">
                <a:latin typeface="Calibri" panose="020F0502020204030204" pitchFamily="34" charset="0"/>
              </a:rPr>
              <a:t>Raum H 117</a:t>
            </a:r>
          </a:p>
          <a:p>
            <a:pPr fontAlgn="t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0261/9528-623</a:t>
            </a:r>
          </a:p>
          <a:p>
            <a:pPr fontAlgn="t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krudewig@hs-koblenz.de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1520" y="428380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60AA"/>
                </a:solidFill>
                <a:latin typeface="Calibri" panose="020F0502020204030204" pitchFamily="34" charset="0"/>
              </a:rPr>
              <a:t>Wissenschaftliche Mitarbeiterin</a:t>
            </a:r>
          </a:p>
        </p:txBody>
      </p:sp>
      <p:sp>
        <p:nvSpPr>
          <p:cNvPr id="23" name="Rechteck 22"/>
          <p:cNvSpPr/>
          <p:nvPr/>
        </p:nvSpPr>
        <p:spPr>
          <a:xfrm>
            <a:off x="251520" y="4725144"/>
            <a:ext cx="288032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t" hangingPunct="0">
              <a:lnSpc>
                <a:spcPct val="105000"/>
              </a:lnSpc>
            </a:pPr>
            <a:r>
              <a:rPr lang="de-DE" sz="1600" dirty="0">
                <a:latin typeface="Calibri" panose="020F0502020204030204" pitchFamily="34" charset="0"/>
              </a:rPr>
              <a:t>Claudia Meseck</a:t>
            </a:r>
          </a:p>
          <a:p>
            <a:pPr lvl="0" eaLnBrk="0" fontAlgn="t" hangingPunct="0">
              <a:lnSpc>
                <a:spcPct val="105000"/>
              </a:lnSpc>
            </a:pPr>
            <a:r>
              <a:rPr lang="de-DE" sz="1600" dirty="0">
                <a:latin typeface="Calibri" panose="020F0502020204030204" pitchFamily="34" charset="0"/>
              </a:rPr>
              <a:t>Raum H 103</a:t>
            </a:r>
          </a:p>
          <a:p>
            <a:pPr lvl="0" eaLnBrk="0" fontAlgn="t" hangingPunct="0">
              <a:lnSpc>
                <a:spcPct val="105000"/>
              </a:lnSpc>
            </a:pPr>
            <a:r>
              <a:rPr lang="de-DE" sz="1600" dirty="0">
                <a:latin typeface="Calibri" panose="020F0502020204030204" pitchFamily="34" charset="0"/>
              </a:rPr>
              <a:t>0261/9528-638</a:t>
            </a:r>
            <a:br>
              <a:rPr lang="de-DE" sz="1600" dirty="0">
                <a:latin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</a:rPr>
              <a:t>meseck@hs-koblenz.de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51520" y="2098012"/>
            <a:ext cx="489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60AA"/>
                </a:solidFill>
                <a:latin typeface="Calibri" panose="020F0502020204030204" pitchFamily="34" charset="0"/>
              </a:rPr>
              <a:t>Studienfachberater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134076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Fachbereich bauen-kunst-werkstoffe</a:t>
            </a:r>
          </a:p>
        </p:txBody>
      </p:sp>
      <p:pic>
        <p:nvPicPr>
          <p:cNvPr id="1026" name="Picture 2" descr="C:\Users\Sperling\Pictures\csm_profile_image_e3da536e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31" y="2204503"/>
            <a:ext cx="120013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Sperling\Pictures\csm_profile_image_7d4f9ac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31" y="4483859"/>
            <a:ext cx="1215009" cy="1822513"/>
          </a:xfrm>
          <a:prstGeom prst="rect">
            <a:avLst/>
          </a:prstGeom>
          <a:noFill/>
          <a:ln w="762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Vorstellung</a:t>
            </a:r>
          </a:p>
          <a:p>
            <a:pPr algn="ctr">
              <a:defRPr/>
            </a:pP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Fachbereiche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Studien- </a:t>
            </a:r>
            <a:br>
              <a:rPr lang="de-DE" sz="900" dirty="0"/>
            </a:br>
            <a:r>
              <a:rPr lang="de-DE" sz="900" dirty="0"/>
              <a:t>   verlauf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6016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7503" y="441201"/>
            <a:ext cx="7083661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  <a:cs typeface="+mn-cs"/>
              </a:rPr>
              <a:t>Wirtschaftsingenieurswesen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1520" y="2549295"/>
            <a:ext cx="4320480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t"/>
            <a:r>
              <a:rPr lang="de-DE" sz="1600" dirty="0">
                <a:latin typeface="Calibri" panose="020F0502020204030204" pitchFamily="34" charset="0"/>
              </a:rPr>
              <a:t>Prof. Dr. Helmut </a:t>
            </a:r>
            <a:r>
              <a:rPr lang="de-DE" sz="1600" dirty="0" err="1">
                <a:latin typeface="Calibri" panose="020F0502020204030204" pitchFamily="34" charset="0"/>
              </a:rPr>
              <a:t>Bollenbacher</a:t>
            </a:r>
            <a:endParaRPr lang="de-DE" sz="1600" dirty="0">
              <a:latin typeface="Calibri" panose="020F0502020204030204" pitchFamily="34" charset="0"/>
            </a:endParaRPr>
          </a:p>
          <a:p>
            <a:pPr fontAlgn="t"/>
            <a:r>
              <a:rPr lang="de-DE" sz="1600" dirty="0">
                <a:latin typeface="Calibri" panose="020F0502020204030204" pitchFamily="34" charset="0"/>
              </a:rPr>
              <a:t>Raum G 070</a:t>
            </a:r>
          </a:p>
          <a:p>
            <a:pPr fontAlgn="t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0261/9528-336</a:t>
            </a:r>
          </a:p>
          <a:p>
            <a:pPr fontAlgn="t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bollenba@hs-koblenz.de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51520" y="1982360"/>
            <a:ext cx="489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60AA"/>
                </a:solidFill>
                <a:latin typeface="Calibri" panose="020F0502020204030204" pitchFamily="34" charset="0"/>
              </a:rPr>
              <a:t>Studienfachberater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134076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Fachbereich Ingenieurwesen</a:t>
            </a:r>
          </a:p>
        </p:txBody>
      </p:sp>
      <p:pic>
        <p:nvPicPr>
          <p:cNvPr id="2050" name="Picture 2" descr="C:\Users\Sperling\Pictures\csm_profile_image_bd5d814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34" y="2116887"/>
            <a:ext cx="1290369" cy="1935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Vorstellung</a:t>
            </a:r>
          </a:p>
          <a:p>
            <a:pPr algn="ctr">
              <a:defRPr/>
            </a:pP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Fachbereiche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Studien- </a:t>
            </a:r>
            <a:br>
              <a:rPr lang="de-DE" sz="900" dirty="0"/>
            </a:br>
            <a:r>
              <a:rPr lang="de-DE" sz="900" dirty="0"/>
              <a:t>   verlauf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8272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Studienverlauf Wirtschaftsingenieurwesen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98522" y="3163034"/>
            <a:ext cx="2265966" cy="553998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0AA"/>
              </a:buClr>
              <a:buFont typeface="Wingdings" panose="05000000000000000000" pitchFamily="2" charset="2"/>
              <a:buChar char="§"/>
            </a:pPr>
            <a:r>
              <a:rPr lang="de-DE" sz="1500" dirty="0">
                <a:latin typeface="Calibri" panose="020F0502020204030204" pitchFamily="34" charset="0"/>
              </a:rPr>
              <a:t>insgesamt 90 CP</a:t>
            </a:r>
          </a:p>
          <a:p>
            <a:pPr marL="342900" indent="-342900">
              <a:buClr>
                <a:srgbClr val="0060AA"/>
              </a:buClr>
              <a:buFont typeface="Wingdings" panose="05000000000000000000" pitchFamily="2" charset="2"/>
              <a:buChar char="§"/>
            </a:pPr>
            <a:r>
              <a:rPr lang="de-DE" sz="1500" dirty="0">
                <a:latin typeface="Calibri" panose="020F0502020204030204" pitchFamily="34" charset="0"/>
              </a:rPr>
              <a:t>30 CP pro Semester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Studien- 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verlauf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40762"/>
            <a:ext cx="6014842" cy="56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4798"/>
            <a:ext cx="5976664" cy="46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Studienverlaufsplan Bauwesen</a:t>
            </a:r>
          </a:p>
        </p:txBody>
      </p:sp>
      <p:sp>
        <p:nvSpPr>
          <p:cNvPr id="2" name="Geschweifte Klammer rechts 1"/>
          <p:cNvSpPr/>
          <p:nvPr/>
        </p:nvSpPr>
        <p:spPr bwMode="auto">
          <a:xfrm>
            <a:off x="6228184" y="4148581"/>
            <a:ext cx="216024" cy="792088"/>
          </a:xfrm>
          <a:prstGeom prst="rightBrac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Geschweifte Klammer rechts 4"/>
          <p:cNvSpPr/>
          <p:nvPr/>
        </p:nvSpPr>
        <p:spPr bwMode="auto">
          <a:xfrm>
            <a:off x="6228184" y="5013176"/>
            <a:ext cx="216024" cy="576064"/>
          </a:xfrm>
          <a:prstGeom prst="rightBrac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44208" y="43558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vier Pflichtmodule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444208" y="5075892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zwei Wahlpflichtmodule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Studien- 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verlauf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0037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Studienverlaufsplan Bauwesen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Studien- 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verlauf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Wahlpflichtkatalog Bau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94610"/>
              </p:ext>
            </p:extLst>
          </p:nvPr>
        </p:nvGraphicFramePr>
        <p:xfrm>
          <a:off x="6876256" y="5881836"/>
          <a:ext cx="2088233" cy="571500"/>
        </p:xfrm>
        <a:graphic>
          <a:graphicData uri="http://schemas.openxmlformats.org/drawingml/2006/table">
            <a:tbl>
              <a:tblPr/>
              <a:tblGrid>
                <a:gridCol w="39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Semesterwochenstunden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Prüfungsleistung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Studienleistung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FE88493-3044-4AC4-909B-928C744E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802433"/>
            <a:ext cx="4515396" cy="49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445509" cy="469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3" y="441201"/>
            <a:ext cx="6624737" cy="4675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>
                <a:solidFill>
                  <a:srgbClr val="0060AA"/>
                </a:solidFill>
                <a:latin typeface="Calibri" panose="020F0502020204030204" pitchFamily="34" charset="0"/>
              </a:rPr>
              <a:t>Studienverlaufsplan Technik</a:t>
            </a:r>
          </a:p>
        </p:txBody>
      </p:sp>
      <p:sp>
        <p:nvSpPr>
          <p:cNvPr id="4" name="Geschweifte Klammer rechts 3"/>
          <p:cNvSpPr/>
          <p:nvPr/>
        </p:nvSpPr>
        <p:spPr bwMode="auto">
          <a:xfrm>
            <a:off x="6732240" y="4437112"/>
            <a:ext cx="288032" cy="1008112"/>
          </a:xfrm>
          <a:prstGeom prst="rightBrac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948264" y="4653136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sechs Wahlpflichtmodule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5152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Vorstellung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 Fachbereiche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33164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60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Studien- </a:t>
            </a:r>
            <a:b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de-DE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verlauf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491880" y="96689"/>
            <a:ext cx="1296987" cy="307975"/>
          </a:xfrm>
          <a:prstGeom prst="chevron">
            <a:avLst>
              <a:gd name="adj" fmla="val 105283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WING-</a:t>
            </a:r>
          </a:p>
          <a:p>
            <a:pPr algn="ctr">
              <a:spcBef>
                <a:spcPct val="20000"/>
              </a:spcBef>
            </a:pPr>
            <a:r>
              <a:rPr lang="de-DE" sz="900" dirty="0"/>
              <a:t>Verteiler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411760" y="96689"/>
            <a:ext cx="1296988" cy="307975"/>
          </a:xfrm>
          <a:prstGeom prst="chevron">
            <a:avLst>
              <a:gd name="adj" fmla="val 105284"/>
            </a:avLst>
          </a:prstGeom>
          <a:solidFill>
            <a:srgbClr val="003366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de-DE" sz="900" dirty="0"/>
              <a:t>   Prüfungs-</a:t>
            </a:r>
            <a:br>
              <a:rPr lang="de-DE" sz="900" dirty="0"/>
            </a:br>
            <a:r>
              <a:rPr lang="de-DE" sz="900" dirty="0"/>
              <a:t> </a:t>
            </a:r>
            <a:r>
              <a:rPr lang="de-DE" sz="900" dirty="0" err="1"/>
              <a:t>anmeldung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939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orlage FB BW">
  <a:themeElements>
    <a:clrScheme name="Vorlage FB B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orlage FB B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FB B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FB B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B B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B B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B B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B B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B B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fhkoblenz_q</Template>
  <TotalTime>0</TotalTime>
  <Words>716</Words>
  <Application>Microsoft Office PowerPoint</Application>
  <PresentationFormat>Bildschirmpräsentation (4:3)</PresentationFormat>
  <Paragraphs>222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Wingdings</vt:lpstr>
      <vt:lpstr>Vorlage FB BW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Koblenz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ghabour</dc:creator>
  <cp:lastModifiedBy>Tim Burmeister</cp:lastModifiedBy>
  <cp:revision>763</cp:revision>
  <cp:lastPrinted>2011-03-09T11:36:28Z</cp:lastPrinted>
  <dcterms:created xsi:type="dcterms:W3CDTF">2004-07-15T09:23:57Z</dcterms:created>
  <dcterms:modified xsi:type="dcterms:W3CDTF">2020-03-20T08:28:14Z</dcterms:modified>
</cp:coreProperties>
</file>